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56" r:id="rId2"/>
    <p:sldId id="308" r:id="rId3"/>
    <p:sldId id="404" r:id="rId4"/>
    <p:sldId id="405" r:id="rId5"/>
    <p:sldId id="399" r:id="rId6"/>
    <p:sldId id="403" r:id="rId7"/>
    <p:sldId id="402" r:id="rId8"/>
    <p:sldId id="369" r:id="rId9"/>
    <p:sldId id="410" r:id="rId10"/>
    <p:sldId id="382" r:id="rId11"/>
    <p:sldId id="371" r:id="rId12"/>
    <p:sldId id="375" r:id="rId13"/>
    <p:sldId id="377" r:id="rId14"/>
    <p:sldId id="381" r:id="rId15"/>
    <p:sldId id="400" r:id="rId16"/>
    <p:sldId id="380" r:id="rId17"/>
    <p:sldId id="384" r:id="rId18"/>
    <p:sldId id="409" r:id="rId19"/>
    <p:sldId id="385" r:id="rId20"/>
    <p:sldId id="358" r:id="rId21"/>
    <p:sldId id="388" r:id="rId22"/>
    <p:sldId id="362" r:id="rId23"/>
    <p:sldId id="379" r:id="rId24"/>
  </p:sldIdLst>
  <p:sldSz cx="12192000" cy="6858000"/>
  <p:notesSz cx="6797675" cy="9928225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Roboto" panose="020B0604020202020204" charset="0"/>
      <p:regular r:id="rId32"/>
      <p:bold r:id="rId33"/>
      <p:italic r:id="rId34"/>
      <p:bold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04C3FC4-EB76-4D4C-A206-DAB38950C4D6}">
          <p14:sldIdLst>
            <p14:sldId id="256"/>
            <p14:sldId id="308"/>
            <p14:sldId id="404"/>
            <p14:sldId id="405"/>
            <p14:sldId id="399"/>
            <p14:sldId id="403"/>
            <p14:sldId id="402"/>
            <p14:sldId id="369"/>
            <p14:sldId id="410"/>
            <p14:sldId id="382"/>
            <p14:sldId id="371"/>
            <p14:sldId id="375"/>
            <p14:sldId id="377"/>
            <p14:sldId id="381"/>
            <p14:sldId id="400"/>
            <p14:sldId id="380"/>
            <p14:sldId id="384"/>
            <p14:sldId id="409"/>
            <p14:sldId id="385"/>
            <p14:sldId id="358"/>
            <p14:sldId id="388"/>
            <p14:sldId id="362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438">
          <p15:clr>
            <a:srgbClr val="A4A3A4"/>
          </p15:clr>
        </p15:guide>
        <p15:guide id="3" pos="724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ris Bukatin" initials="" lastIdx="1" clrIdx="0"/>
  <p:cmAuthor id="2" name="nemuri" initials="n" lastIdx="1" clrIdx="1">
    <p:extLst>
      <p:ext uri="{19B8F6BF-5375-455C-9EA6-DF929625EA0E}">
        <p15:presenceInfo xmlns:p15="http://schemas.microsoft.com/office/powerpoint/2012/main" userId="nemur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2F7"/>
    <a:srgbClr val="48BBD5"/>
    <a:srgbClr val="49BED8"/>
    <a:srgbClr val="D2D9E2"/>
    <a:srgbClr val="C6EBF3"/>
    <a:srgbClr val="F4B183"/>
    <a:srgbClr val="70AD47"/>
    <a:srgbClr val="7FD1E4"/>
    <a:srgbClr val="99CCFF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70" autoAdjust="0"/>
    <p:restoredTop sz="81287" autoAdjust="0"/>
  </p:normalViewPr>
  <p:slideViewPr>
    <p:cSldViewPr>
      <p:cViewPr varScale="1">
        <p:scale>
          <a:sx n="114" d="100"/>
          <a:sy n="114" d="100"/>
        </p:scale>
        <p:origin x="774" y="114"/>
      </p:cViewPr>
      <p:guideLst>
        <p:guide orient="horz" pos="1344"/>
        <p:guide pos="438"/>
        <p:guide pos="724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99414393068023"/>
          <c:y val="9.6566205581142928E-2"/>
          <c:w val="0.37625402733029667"/>
          <c:h val="0.8163411040504751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96B-48E5-8B34-A77823623559}"/>
              </c:ext>
            </c:extLst>
          </c:dPt>
          <c:dPt>
            <c:idx val="1"/>
            <c:bubble3D val="0"/>
            <c:explosion val="8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6B-48E5-8B34-A77823623559}"/>
              </c:ext>
            </c:extLst>
          </c:dPt>
          <c:cat>
            <c:strRef>
              <c:f>Лист1!$A$2:$A$3</c:f>
              <c:strCache>
                <c:ptCount val="2"/>
                <c:pt idx="0">
                  <c:v>Мужчины (41,8%)</c:v>
                </c:pt>
                <c:pt idx="1">
                  <c:v>Женщины (58,2%)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77100</c:v>
                </c:pt>
                <c:pt idx="1">
                  <c:v>104011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6B-48E5-8B34-A778236235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99">
          <a:noFill/>
        </a:ln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7127124062281409"/>
          <c:y val="0.26785529431198724"/>
          <c:w val="0.38484374763007623"/>
          <c:h val="0.48526733109410281"/>
        </c:manualLayout>
      </c:layout>
      <c:overlay val="0"/>
      <c:spPr>
        <a:noFill/>
        <a:ln w="25331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93" b="0" i="0" u="none" strike="noStrike" kern="1200" baseline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BC-4B30-824F-EDFCEC4E6D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BC-4B30-824F-EDFCEC4E6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6-4D76-BCC9-7D03052261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06-4D76-BCC9-7D0305226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1208955674263"/>
          <c:y val="4.2436482003313472E-2"/>
          <c:w val="0.87258535578122542"/>
          <c:h val="0.667860951370779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группа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3B-4A17-A8A7-0DD51B9A2F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F3B-4A17-A8A7-0DD51B9A2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3B-4A17-A8A7-0DD51B9A2F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511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F3B-4A17-A8A7-0DD51B9A2F5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420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F3B-4A17-A8A7-0DD51B9A2F5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321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F3B-4A17-A8A7-0DD51B9A2F5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4D-4E28-97EE-B8FD019EF43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324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F3B-4A17-A8A7-0DD51B9A2F5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3B-4A17-A8A7-0DD51B9A2F55}"/>
                </c:ext>
              </c:extLst>
            </c:dLbl>
            <c:dLbl>
              <c:idx val="9"/>
              <c:layout>
                <c:manualLayout>
                  <c:x val="-7.312086572034320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F3B-4A17-A8A7-0DD51B9A2F55}"/>
                </c:ext>
              </c:extLst>
            </c:dLbl>
            <c:dLbl>
              <c:idx val="10"/>
              <c:layout>
                <c:manualLayout>
                  <c:x val="4.9845855383473865E-2"/>
                  <c:y val="-0.14930740755790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98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4D-49A3-81D3-344E89AD0F61}"/>
                </c:ext>
              </c:extLst>
            </c:dLbl>
            <c:dLbl>
              <c:idx val="11"/>
              <c:layout>
                <c:manualLayout>
                  <c:x val="4.3501208766665515E-2"/>
                  <c:y val="-6.71882305318799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58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4D-49A3-81D3-344E89AD0F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175</c:v>
                </c:pt>
                <c:pt idx="1">
                  <c:v>175 прошли</c:v>
                </c:pt>
                <c:pt idx="2">
                  <c:v>ф1</c:v>
                </c:pt>
                <c:pt idx="3">
                  <c:v>ф1 прошли</c:v>
                </c:pt>
                <c:pt idx="4">
                  <c:v>ф2</c:v>
                </c:pt>
                <c:pt idx="5">
                  <c:v>ф2 прошли</c:v>
                </c:pt>
                <c:pt idx="6">
                  <c:v>ф3</c:v>
                </c:pt>
                <c:pt idx="7">
                  <c:v>ф3 прошли</c:v>
                </c:pt>
                <c:pt idx="8">
                  <c:v>ф4</c:v>
                </c:pt>
                <c:pt idx="9">
                  <c:v>ф4 прошли</c:v>
                </c:pt>
                <c:pt idx="10">
                  <c:v>ф5</c:v>
                </c:pt>
                <c:pt idx="11">
                  <c:v>ф5 прошли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419</c:v>
                </c:pt>
                <c:pt idx="1">
                  <c:v>301</c:v>
                </c:pt>
                <c:pt idx="2">
                  <c:v>602</c:v>
                </c:pt>
                <c:pt idx="3">
                  <c:v>403</c:v>
                </c:pt>
                <c:pt idx="4">
                  <c:v>427</c:v>
                </c:pt>
                <c:pt idx="5">
                  <c:v>305</c:v>
                </c:pt>
                <c:pt idx="6">
                  <c:v>492</c:v>
                </c:pt>
                <c:pt idx="7">
                  <c:v>354</c:v>
                </c:pt>
                <c:pt idx="8">
                  <c:v>468</c:v>
                </c:pt>
                <c:pt idx="9">
                  <c:v>310</c:v>
                </c:pt>
                <c:pt idx="10">
                  <c:v>98</c:v>
                </c:pt>
                <c:pt idx="1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E4D-49A3-81D3-344E89AD0F6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 группа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4D-4E28-97EE-B8FD019EF43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F3B-4A17-A8A7-0DD51B9A2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1699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F3B-4A17-A8A7-0DD51B9A2F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1375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3B-4A17-A8A7-0DD51B9A2F5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815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3B-4A17-A8A7-0DD51B9A2F5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603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F3B-4A17-A8A7-0DD51B9A2F5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994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F3B-4A17-A8A7-0DD51B9A2F5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734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F3B-4A17-A8A7-0DD51B9A2F5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288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4D-4E28-97EE-B8FD019EF43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125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F3B-4A17-A8A7-0DD51B9A2F55}"/>
                </c:ext>
              </c:extLst>
            </c:dLbl>
            <c:dLbl>
              <c:idx val="10"/>
              <c:layout>
                <c:manualLayout>
                  <c:x val="2.373612161117629E-3"/>
                  <c:y val="-3.842437986193381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4D-49A3-81D3-344E89AD0F61}"/>
                </c:ext>
              </c:extLst>
            </c:dLbl>
            <c:dLbl>
              <c:idx val="11"/>
              <c:layout>
                <c:manualLayout>
                  <c:x val="2.9093196050085087E-2"/>
                  <c:y val="-0.115246651994093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127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E4D-49A3-81D3-344E89AD0F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175</c:v>
                </c:pt>
                <c:pt idx="1">
                  <c:v>175 прошли</c:v>
                </c:pt>
                <c:pt idx="2">
                  <c:v>ф1</c:v>
                </c:pt>
                <c:pt idx="3">
                  <c:v>ф1 прошли</c:v>
                </c:pt>
                <c:pt idx="4">
                  <c:v>ф2</c:v>
                </c:pt>
                <c:pt idx="5">
                  <c:v>ф2 прошли</c:v>
                </c:pt>
                <c:pt idx="6">
                  <c:v>ф3</c:v>
                </c:pt>
                <c:pt idx="7">
                  <c:v>ф3 прошли</c:v>
                </c:pt>
                <c:pt idx="8">
                  <c:v>ф4</c:v>
                </c:pt>
                <c:pt idx="9">
                  <c:v>ф4 прошли</c:v>
                </c:pt>
                <c:pt idx="10">
                  <c:v>ф5</c:v>
                </c:pt>
                <c:pt idx="11">
                  <c:v>ф5 прошли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962</c:v>
                </c:pt>
                <c:pt idx="1">
                  <c:v>654</c:v>
                </c:pt>
                <c:pt idx="2">
                  <c:v>1354</c:v>
                </c:pt>
                <c:pt idx="3">
                  <c:v>893</c:v>
                </c:pt>
                <c:pt idx="4">
                  <c:v>1126</c:v>
                </c:pt>
                <c:pt idx="5">
                  <c:v>765</c:v>
                </c:pt>
                <c:pt idx="6">
                  <c:v>1217</c:v>
                </c:pt>
                <c:pt idx="7">
                  <c:v>835</c:v>
                </c:pt>
                <c:pt idx="8">
                  <c:v>1041</c:v>
                </c:pt>
                <c:pt idx="9">
                  <c:v>719</c:v>
                </c:pt>
                <c:pt idx="10">
                  <c:v>306</c:v>
                </c:pt>
                <c:pt idx="11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E4D-49A3-81D3-344E89AD0F6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 группа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F3B-4A17-A8A7-0DD51B9A2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3071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3B-4A17-A8A7-0DD51B9A2F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2362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F3B-4A17-A8A7-0DD51B9A2F5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2261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3B-4A17-A8A7-0DD51B9A2F5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1612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F3B-4A17-A8A7-0DD51B9A2F5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2427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3B-4A17-A8A7-0DD51B9A2F5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938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3B-4A17-A8A7-0DD51B9A2F5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568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F3B-4A17-A8A7-0DD51B9A2F5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740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3B-4A17-A8A7-0DD51B9A2F55}"/>
                </c:ext>
              </c:extLst>
            </c:dLbl>
            <c:dLbl>
              <c:idx val="11"/>
              <c:layout>
                <c:manualLayout>
                  <c:x val="2.373612161117803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E4D-49A3-81D3-344E89AD0F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175</c:v>
                </c:pt>
                <c:pt idx="1">
                  <c:v>175 прошли</c:v>
                </c:pt>
                <c:pt idx="2">
                  <c:v>ф1</c:v>
                </c:pt>
                <c:pt idx="3">
                  <c:v>ф1 прошли</c:v>
                </c:pt>
                <c:pt idx="4">
                  <c:v>ф2</c:v>
                </c:pt>
                <c:pt idx="5">
                  <c:v>ф2 прошли</c:v>
                </c:pt>
                <c:pt idx="6">
                  <c:v>ф3</c:v>
                </c:pt>
                <c:pt idx="7">
                  <c:v>ф3 прошли</c:v>
                </c:pt>
                <c:pt idx="8">
                  <c:v>ф4</c:v>
                </c:pt>
                <c:pt idx="9">
                  <c:v>ф4 прошли</c:v>
                </c:pt>
                <c:pt idx="10">
                  <c:v>ф5</c:v>
                </c:pt>
                <c:pt idx="11">
                  <c:v>ф5 прошли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1943</c:v>
                </c:pt>
                <c:pt idx="1">
                  <c:v>1401</c:v>
                </c:pt>
                <c:pt idx="2">
                  <c:v>2764</c:v>
                </c:pt>
                <c:pt idx="3">
                  <c:v>1923</c:v>
                </c:pt>
                <c:pt idx="4">
                  <c:v>2333</c:v>
                </c:pt>
                <c:pt idx="5">
                  <c:v>1412</c:v>
                </c:pt>
                <c:pt idx="6">
                  <c:v>2524</c:v>
                </c:pt>
                <c:pt idx="7">
                  <c:v>1872</c:v>
                </c:pt>
                <c:pt idx="8">
                  <c:v>2461</c:v>
                </c:pt>
                <c:pt idx="9">
                  <c:v>1617</c:v>
                </c:pt>
                <c:pt idx="10">
                  <c:v>636</c:v>
                </c:pt>
                <c:pt idx="11">
                  <c:v>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4E4D-49A3-81D3-344E89AD0F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586623040"/>
        <c:axId val="624661056"/>
      </c:barChart>
      <c:catAx>
        <c:axId val="58662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4661056"/>
        <c:crosses val="autoZero"/>
        <c:auto val="1"/>
        <c:lblAlgn val="ctr"/>
        <c:lblOffset val="100"/>
        <c:noMultiLvlLbl val="0"/>
      </c:catAx>
      <c:valAx>
        <c:axId val="624661056"/>
        <c:scaling>
          <c:orientation val="minMax"/>
          <c:max val="52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6623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010154972094128"/>
          <c:y val="3.378472244801202E-2"/>
          <c:w val="0.5997822495164139"/>
          <c:h val="6.68371894701054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87858455003708E-2"/>
          <c:y val="0.11962930378591657"/>
          <c:w val="0.96625978755983633"/>
          <c:h val="0.673781130407867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году на учете в патронажной службе состояло 1880 пациента, из них признаны паллиативными 172 (9,1%)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0A42-4394-97DD-53B9DF568700}"/>
              </c:ext>
            </c:extLst>
          </c:dPt>
          <c:dLbls>
            <c:dLbl>
              <c:idx val="0"/>
              <c:layout>
                <c:manualLayout>
                  <c:x val="4.5503444557008742E-3"/>
                  <c:y val="-2.7846958669924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42-4394-97DD-53B9DF568700}"/>
                </c:ext>
              </c:extLst>
            </c:dLbl>
            <c:dLbl>
              <c:idx val="1"/>
              <c:layout>
                <c:manualLayout>
                  <c:x val="1.1375861139252144E-2"/>
                  <c:y val="-1.8564639113282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42-4394-97DD-53B9DF568700}"/>
                </c:ext>
              </c:extLst>
            </c:dLbl>
            <c:dLbl>
              <c:idx val="2"/>
              <c:layout>
                <c:manualLayout>
                  <c:x val="6.8255166835513113E-3"/>
                  <c:y val="-2.7846958669924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42-4394-97DD-53B9DF568700}"/>
                </c:ext>
              </c:extLst>
            </c:dLbl>
            <c:dLbl>
              <c:idx val="3"/>
              <c:layout>
                <c:manualLayout>
                  <c:x val="1.3651033367102539E-2"/>
                  <c:y val="-3.248811844824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42-4394-97DD-53B9DF568700}"/>
                </c:ext>
              </c:extLst>
            </c:dLbl>
            <c:dLbl>
              <c:idx val="4"/>
              <c:layout>
                <c:manualLayout>
                  <c:x val="9.1006889114017483E-3"/>
                  <c:y val="-2.7846958669924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42-4394-97DD-53B9DF568700}"/>
                </c:ext>
              </c:extLst>
            </c:dLbl>
            <c:dLbl>
              <c:idx val="5"/>
              <c:layout>
                <c:manualLayout>
                  <c:x val="4.5503444557007068E-3"/>
                  <c:y val="-1.8564639113282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A42-4394-97DD-53B9DF5687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Лист1!$A$3:$A$8</c:f>
              <c:strCache>
                <c:ptCount val="6"/>
                <c:pt idx="0">
                  <c:v>Головное здание</c:v>
                </c:pt>
                <c:pt idx="1">
                  <c:v>Филиал № 1</c:v>
                </c:pt>
                <c:pt idx="2">
                  <c:v>Филиал № 2</c:v>
                </c:pt>
                <c:pt idx="3">
                  <c:v>Филиал № 3</c:v>
                </c:pt>
                <c:pt idx="4">
                  <c:v>Филиал № 4</c:v>
                </c:pt>
                <c:pt idx="5">
                  <c:v>Филиал № 5</c:v>
                </c:pt>
              </c:strCache>
            </c:strRef>
          </c:cat>
          <c:val>
            <c:numRef>
              <c:f>Лист1!$B$3:$B$8</c:f>
              <c:numCache>
                <c:formatCode>General</c:formatCode>
                <c:ptCount val="6"/>
                <c:pt idx="0">
                  <c:v>310</c:v>
                </c:pt>
                <c:pt idx="1">
                  <c:v>525</c:v>
                </c:pt>
                <c:pt idx="2">
                  <c:v>422</c:v>
                </c:pt>
                <c:pt idx="3">
                  <c:v>473</c:v>
                </c:pt>
                <c:pt idx="4">
                  <c:v>412</c:v>
                </c:pt>
                <c:pt idx="5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42-4394-97DD-53B9DF568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8435744"/>
        <c:axId val="974419440"/>
        <c:axId val="0"/>
      </c:bar3DChart>
      <c:catAx>
        <c:axId val="87843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4419440"/>
        <c:crosses val="autoZero"/>
        <c:auto val="1"/>
        <c:lblAlgn val="ctr"/>
        <c:lblOffset val="100"/>
        <c:noMultiLvlLbl val="0"/>
      </c:catAx>
      <c:valAx>
        <c:axId val="9744194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7843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/>
              <a:t>Распределение по группам инвалидности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EB-47DB-9EEA-5D758046C4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EB-47DB-9EEA-5D758046C4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УВОВ</c:v>
                </c:pt>
                <c:pt idx="1">
                  <c:v>ИВОВ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84-4340-BE26-AC0DB71962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EB-47DB-9EEA-5D758046C4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EB-47DB-9EEA-5D758046C4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УВОВ</c:v>
                </c:pt>
                <c:pt idx="1">
                  <c:v>ИВОВ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36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84-4340-BE26-AC0DB719623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</c:v>
                </c:pt>
              </c:strCache>
            </c:strRef>
          </c:tx>
          <c:spPr>
            <a:solidFill>
              <a:srgbClr val="BEE6F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EB-47DB-9EEA-5D758046C4FE}"/>
                </c:ext>
              </c:extLst>
            </c:dLbl>
            <c:dLbl>
              <c:idx val="1"/>
              <c:layout>
                <c:manualLayout>
                  <c:x val="-6.7413786010807634E-3"/>
                  <c:y val="-3.6673275329226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B84-4340-BE26-AC0DB7196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УВОВ</c:v>
                </c:pt>
                <c:pt idx="1">
                  <c:v>ИВОВ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84-4340-BE26-AC0DB7196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0897040"/>
        <c:axId val="544618000"/>
      </c:barChart>
      <c:catAx>
        <c:axId val="79089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4618000"/>
        <c:crosses val="autoZero"/>
        <c:auto val="1"/>
        <c:lblAlgn val="ctr"/>
        <c:lblOffset val="100"/>
        <c:noMultiLvlLbl val="0"/>
      </c:catAx>
      <c:valAx>
        <c:axId val="54461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089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684634577639521"/>
          <c:y val="0.78305381781277139"/>
          <c:w val="0.18653158908269452"/>
          <c:h val="0.103885153395455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V1</c:v>
                </c:pt>
              </c:strCache>
            </c:strRef>
          </c:tx>
          <c:spPr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B71-4D5B-B219-346F6273446C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B71-4D5B-B219-346F627344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B71-4D5B-B219-346F627344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B71-4D5B-B219-346F6273446C}"/>
              </c:ext>
            </c:extLst>
          </c:dPt>
          <c:dLbls>
            <c:dLbl>
              <c:idx val="0"/>
              <c:layout>
                <c:manualLayout>
                  <c:x val="0.24578622471822967"/>
                  <c:y val="7.42429649274938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736367255490132"/>
                      <c:h val="0.173537679791217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B71-4D5B-B219-346F6273446C}"/>
                </c:ext>
              </c:extLst>
            </c:dLbl>
            <c:dLbl>
              <c:idx val="1"/>
              <c:layout>
                <c:manualLayout>
                  <c:x val="-0.19777205375453932"/>
                  <c:y val="-0.1056973376420188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226281956325835"/>
                      <c:h val="0.173537679791217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B71-4D5B-B219-346F627344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региональная</c:v>
                </c:pt>
                <c:pt idx="1">
                  <c:v>федеральная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184837</c:v>
                </c:pt>
                <c:pt idx="1">
                  <c:v>110612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71-4D5B-B219-346F627344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201551679443025E-2"/>
          <c:y val="0.75902359600282443"/>
          <c:w val="0.89999992284807884"/>
          <c:h val="0.11893048050033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47453925884373E-2"/>
          <c:y val="2.3515905640114063E-2"/>
          <c:w val="0.96810531980963865"/>
          <c:h val="0.952968188719771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федеральная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BF2F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02-4DDC-87D0-33C93813A65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802-4DDC-87D0-33C93813A65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802-4DDC-87D0-33C93813A656}"/>
              </c:ext>
            </c:extLst>
          </c:dPt>
          <c:dPt>
            <c:idx val="3"/>
            <c:invertIfNegative val="0"/>
            <c:bubble3D val="0"/>
            <c:spPr>
              <a:solidFill>
                <a:srgbClr val="DBF2F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02-4DDC-87D0-33C93813A656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802-4DDC-87D0-33C93813A65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02-4DDC-87D0-33C93813A656}"/>
                </c:ext>
              </c:extLst>
            </c:dLbl>
            <c:dLbl>
              <c:idx val="1"/>
              <c:layout>
                <c:manualLayout>
                  <c:x val="0"/>
                  <c:y val="-9.384759718056018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32897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02-4DDC-87D0-33C93813A65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19277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02-4DDC-87D0-33C93813A656}"/>
                </c:ext>
              </c:extLst>
            </c:dLbl>
            <c:dLbl>
              <c:idx val="3"/>
              <c:layout>
                <c:manualLayout>
                  <c:x val="2.8912998737845156E-3"/>
                  <c:y val="-4.311249367354244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0" i="0" u="none" strike="noStrike" dirty="0"/>
                      <a:t>18528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02-4DDC-87D0-33C93813A65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02-4DDC-87D0-33C93813A656}"/>
                </c:ext>
              </c:extLst>
            </c:dLbl>
            <c:dLbl>
              <c:idx val="5"/>
              <c:layout>
                <c:manualLayout>
                  <c:x val="-2.1202620806601602E-16"/>
                  <c:y val="3.6292263822538238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1" dirty="0"/>
                      <a:t>10344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802-4DDC-87D0-33C93813A6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175</c:v>
                </c:pt>
                <c:pt idx="1">
                  <c:v>ф1</c:v>
                </c:pt>
                <c:pt idx="2">
                  <c:v>ф2</c:v>
                </c:pt>
                <c:pt idx="3">
                  <c:v>ф3</c:v>
                </c:pt>
                <c:pt idx="4">
                  <c:v>ф4</c:v>
                </c:pt>
                <c:pt idx="5">
                  <c:v>ф5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26546</c:v>
                </c:pt>
                <c:pt idx="1">
                  <c:v>30971</c:v>
                </c:pt>
                <c:pt idx="2">
                  <c:v>20122</c:v>
                </c:pt>
                <c:pt idx="3">
                  <c:v>24334</c:v>
                </c:pt>
                <c:pt idx="4">
                  <c:v>31850</c:v>
                </c:pt>
                <c:pt idx="5">
                  <c:v>8848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02-4DDC-87D0-33C93813A6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региональная</c:v>
                </c:pt>
              </c:strCache>
            </c:strRef>
          </c:tx>
          <c:spPr>
            <a:solidFill>
              <a:srgbClr val="48BBD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B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BB-424A-89F5-D35B48E4B877}"/>
              </c:ext>
            </c:extLst>
          </c:dPt>
          <c:dPt>
            <c:idx val="3"/>
            <c:invertIfNegative val="0"/>
            <c:bubble3D val="0"/>
            <c:spPr>
              <a:solidFill>
                <a:srgbClr val="48B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EBB-424A-89F5-D35B48E4B877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B4BB-4FED-8E63-6C67D9F3151F}"/>
              </c:ext>
            </c:extLst>
          </c:dPt>
          <c:dLbls>
            <c:dLbl>
              <c:idx val="0"/>
              <c:layout>
                <c:manualLayout>
                  <c:x val="8.6738996213535473E-3"/>
                  <c:y val="7.135009690281326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BB-424A-89F5-D35B48E4B877}"/>
                </c:ext>
              </c:extLst>
            </c:dLbl>
            <c:dLbl>
              <c:idx val="1"/>
              <c:layout>
                <c:manualLayout>
                  <c:x val="-2.8912998737845156E-3"/>
                  <c:y val="-1.23896727524102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4BB-4FED-8E63-6C67D9F3151F}"/>
                </c:ext>
              </c:extLst>
            </c:dLbl>
            <c:dLbl>
              <c:idx val="2"/>
              <c:layout>
                <c:manualLayout>
                  <c:x val="-5.3006552016504004E-17"/>
                  <c:y val="3.406411633275315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4BB-4FED-8E63-6C67D9F3151F}"/>
                </c:ext>
              </c:extLst>
            </c:dLbl>
            <c:dLbl>
              <c:idx val="3"/>
              <c:layout>
                <c:manualLayout>
                  <c:x val="2.8912998737844098E-3"/>
                  <c:y val="-4.142440963349751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BB-424A-89F5-D35B48E4B87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4BB-4FED-8E63-6C67D9F3151F}"/>
                </c:ext>
              </c:extLst>
            </c:dLbl>
            <c:dLbl>
              <c:idx val="5"/>
              <c:layout>
                <c:manualLayout>
                  <c:x val="5.7825997475689254E-3"/>
                  <c:y val="-2.841968176375536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C-C802-4DDC-87D0-33C93813A6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175</c:v>
                </c:pt>
                <c:pt idx="1">
                  <c:v>ф1</c:v>
                </c:pt>
                <c:pt idx="2">
                  <c:v>ф2</c:v>
                </c:pt>
                <c:pt idx="3">
                  <c:v>ф3</c:v>
                </c:pt>
                <c:pt idx="4">
                  <c:v>ф4</c:v>
                </c:pt>
                <c:pt idx="5">
                  <c:v>ф5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44360</c:v>
                </c:pt>
                <c:pt idx="1">
                  <c:v>51754</c:v>
                </c:pt>
                <c:pt idx="2">
                  <c:v>36967</c:v>
                </c:pt>
                <c:pt idx="3">
                  <c:v>40664</c:v>
                </c:pt>
                <c:pt idx="4">
                  <c:v>22235</c:v>
                </c:pt>
                <c:pt idx="5">
                  <c:v>14786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802-4DDC-87D0-33C93813A6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overlap val="100"/>
        <c:axId val="1346472832"/>
        <c:axId val="1449845664"/>
      </c:barChart>
      <c:catAx>
        <c:axId val="1346472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high"/>
        <c:crossAx val="1449845664"/>
        <c:crosses val="autoZero"/>
        <c:auto val="1"/>
        <c:lblAlgn val="ctr"/>
        <c:lblOffset val="0"/>
        <c:noMultiLvlLbl val="0"/>
      </c:catAx>
      <c:valAx>
        <c:axId val="1449845664"/>
        <c:scaling>
          <c:orientation val="minMax"/>
          <c:max val="100000"/>
          <c:min val="-100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34647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983615309283768"/>
          <c:y val="0.88106951949966217"/>
          <c:w val="0.598488443343557"/>
          <c:h val="0.11893048050033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V1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F1A-47B2-85AB-92F818AE96C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F1A-47B2-85AB-92F818AE96C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F1A-47B2-85AB-92F818AE96C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F1A-47B2-85AB-92F818AE96C4}"/>
              </c:ext>
            </c:extLst>
          </c:dPt>
          <c:dLbls>
            <c:dLbl>
              <c:idx val="0"/>
              <c:layout>
                <c:manualLayout>
                  <c:x val="0.19676606909100947"/>
                  <c:y val="0.193076279887512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3479</a:t>
                    </a:r>
                  </a:p>
                  <a:p>
                    <a:pPr>
                      <a:defRPr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72,9%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250573446315527"/>
                      <c:h val="0.333853905641987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1A-47B2-85AB-92F818AE96C4}"/>
                </c:ext>
              </c:extLst>
            </c:dLbl>
            <c:dLbl>
              <c:idx val="1"/>
              <c:layout>
                <c:manualLayout>
                  <c:x val="-0.13408201377182494"/>
                  <c:y val="-0.21027923251467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1293</a:t>
                    </a:r>
                  </a:p>
                  <a:p>
                    <a:pPr>
                      <a:defRPr sz="24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27,1%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896923958271891"/>
                      <c:h val="0.289370340582427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F1A-47B2-85AB-92F818AE96C4}"/>
                </c:ext>
              </c:extLst>
            </c:dLbl>
            <c:dLbl>
              <c:idx val="2"/>
              <c:layout>
                <c:manualLayout>
                  <c:x val="-0.20481722751458847"/>
                  <c:y val="-0.274502808456167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6A1045C0-F03D-4C86-8FDD-D04A3C4E8A75}" type="VALUE">
                      <a:rPr lang="en-US" sz="1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[ЗНАЧЕНИЕ]</a:t>
                    </a:fld>
                    <a:endParaRPr lang="en-US" sz="16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defRPr sz="1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fld id="{5BFB026B-810A-483E-B14C-59D3445AE91E}" type="PERCENTAGE">
                      <a:rPr lang="en-US" sz="1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1A-47B2-85AB-92F818AE96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Чек-ап</c:v>
                </c:pt>
                <c:pt idx="1">
                  <c:v>Чек-ап + углуб. диспансеризация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5878</c:v>
                </c:pt>
                <c:pt idx="1">
                  <c:v>3030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F1A-47B2-85AB-92F818AE96C4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9234941741094813"/>
          <c:y val="3.8341150500185966E-2"/>
          <c:w val="0.2787464823164601"/>
          <c:h val="0.9156494688995908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6F-4201-8D37-30A104A513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FD-4A19-8ED8-CA75E536CF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44-44AF-90A7-A5962864F8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B44-44AF-90A7-A5962864F8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550-425D-9D62-97B1841E0E15}"/>
              </c:ext>
            </c:extLst>
          </c:dPt>
          <c:dLbls>
            <c:dLbl>
              <c:idx val="0"/>
              <c:layout>
                <c:manualLayout>
                  <c:x val="-0.39726539925495924"/>
                  <c:y val="3.5752155920688394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6F-4201-8D37-30A104A513E8}"/>
                </c:ext>
              </c:extLst>
            </c:dLbl>
            <c:dLbl>
              <c:idx val="1"/>
              <c:layout>
                <c:manualLayout>
                  <c:x val="0"/>
                  <c:y val="8.9380389801720875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FD-4A19-8ED8-CA75E536CF17}"/>
                </c:ext>
              </c:extLst>
            </c:dLbl>
            <c:dLbl>
              <c:idx val="2"/>
              <c:layout>
                <c:manualLayout>
                  <c:x val="-0.33734268540085921"/>
                  <c:y val="0.3038933253258513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44-44AF-90A7-A5962864F88C}"/>
                </c:ext>
              </c:extLst>
            </c:dLbl>
            <c:dLbl>
              <c:idx val="3"/>
              <c:layout>
                <c:manualLayout>
                  <c:x val="-0.23525213587165181"/>
                  <c:y val="0.4469019490086049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44-44AF-90A7-A5962864F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4"/>
                <c:pt idx="0">
                  <c:v>ЦАОП ГБУЗ "ГКОБ 1 ДЗМ"</c:v>
                </c:pt>
                <c:pt idx="1">
                  <c:v>ЦАОП ГБУЗ «МКНЦ им. А.С. Логинова ДЗМ»</c:v>
                </c:pt>
                <c:pt idx="2">
                  <c:v>ЦАОП ГБУЗ «МГОБ №62 ДЗМ» </c:v>
                </c:pt>
                <c:pt idx="3">
                  <c:v>ЦАОП ГБУЗ «ГКБ им. С.П. Боткина ДЗМ»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1825</c:v>
                </c:pt>
                <c:pt idx="2">
                  <c:v>10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6F-4201-8D37-30A104A513E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6.5084210723142563E-2"/>
          <c:y val="0.16089877729503504"/>
          <c:w val="0.5236114540633594"/>
          <c:h val="0.60075351656704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5"/>
              <c:layout>
                <c:manualLayout>
                  <c:x val="-1.3848180327296835E-2"/>
                  <c:y val="2.92077568442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C48-47D5-9744-3BC696682E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краснуха</c:v>
                </c:pt>
                <c:pt idx="1">
                  <c:v>клщевой энцефалит</c:v>
                </c:pt>
                <c:pt idx="2">
                  <c:v>дифтерия/столбняк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300</c:v>
                </c:pt>
                <c:pt idx="2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48-47D5-9744-3BC696682E1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выполнено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080300545494726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C48-47D5-9744-3BC696682E1B}"/>
                </c:ext>
              </c:extLst>
            </c:dLbl>
            <c:dLbl>
              <c:idx val="1"/>
              <c:layout>
                <c:manualLayout>
                  <c:x val="1.1540150272747363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C48-47D5-9744-3BC696682E1B}"/>
                </c:ext>
              </c:extLst>
            </c:dLbl>
            <c:dLbl>
              <c:idx val="2"/>
              <c:layout>
                <c:manualLayout>
                  <c:x val="2.8350978227067364E-2"/>
                  <c:y val="-8.498869276539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C48-47D5-9744-3BC696682E1B}"/>
                </c:ext>
              </c:extLst>
            </c:dLbl>
            <c:dLbl>
              <c:idx val="3"/>
              <c:layout>
                <c:manualLayout>
                  <c:x val="1.1540150272747363E-3"/>
                  <c:y val="-7.510566045670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C48-47D5-9744-3BC696682E1B}"/>
                </c:ext>
              </c:extLst>
            </c:dLbl>
            <c:dLbl>
              <c:idx val="4"/>
              <c:layout>
                <c:manualLayout>
                  <c:x val="1.154015027274694E-3"/>
                  <c:y val="-5.8415513688548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C48-47D5-9744-3BC696682E1B}"/>
                </c:ext>
              </c:extLst>
            </c:dLbl>
            <c:dLbl>
              <c:idx val="5"/>
              <c:layout>
                <c:manualLayout>
                  <c:x val="1.1540150272747363E-3"/>
                  <c:y val="-5.007044030447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C48-47D5-9744-3BC696682E1B}"/>
                </c:ext>
              </c:extLst>
            </c:dLbl>
            <c:dLbl>
              <c:idx val="6"/>
              <c:layout>
                <c:manualLayout>
                  <c:x val="-1.1540150272747363E-3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C48-47D5-9744-3BC696682E1B}"/>
                </c:ext>
              </c:extLst>
            </c:dLbl>
            <c:dLbl>
              <c:idx val="7"/>
              <c:layout>
                <c:manualLayout>
                  <c:x val="1.1540150272747363E-3"/>
                  <c:y val="-5.8415513688548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C48-47D5-9744-3BC696682E1B}"/>
                </c:ext>
              </c:extLst>
            </c:dLbl>
            <c:dLbl>
              <c:idx val="9"/>
              <c:layout>
                <c:manualLayout>
                  <c:x val="0"/>
                  <c:y val="-3.3380293536313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C48-47D5-9744-3BC696682E1B}"/>
                </c:ext>
              </c:extLst>
            </c:dLbl>
            <c:dLbl>
              <c:idx val="10"/>
              <c:layout>
                <c:manualLayout>
                  <c:x val="-2.3080300545494726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C48-47D5-9744-3BC696682E1B}"/>
                </c:ext>
              </c:extLst>
            </c:dLbl>
            <c:dLbl>
              <c:idx val="11"/>
              <c:layout>
                <c:manualLayout>
                  <c:x val="-2.3080300545495571E-3"/>
                  <c:y val="-4.1725366920392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48-47D5-9744-3BC696682E1B}"/>
                </c:ext>
              </c:extLst>
            </c:dLbl>
            <c:dLbl>
              <c:idx val="12"/>
              <c:layout>
                <c:manualLayout>
                  <c:x val="-8.4626791050902285E-17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C48-47D5-9744-3BC696682E1B}"/>
                </c:ext>
              </c:extLst>
            </c:dLbl>
            <c:dLbl>
              <c:idx val="13"/>
              <c:layout>
                <c:manualLayout>
                  <c:x val="-8.4626791050902285E-17"/>
                  <c:y val="-6.676058707262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48-47D5-9744-3BC696682E1B}"/>
                </c:ext>
              </c:extLst>
            </c:dLbl>
            <c:dLbl>
              <c:idx val="17"/>
              <c:layout>
                <c:manualLayout>
                  <c:x val="1.1540150272745669E-3"/>
                  <c:y val="-4.5897903612431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C48-47D5-9744-3BC696682E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краснуха</c:v>
                </c:pt>
                <c:pt idx="1">
                  <c:v>клщевой энцефалит</c:v>
                </c:pt>
                <c:pt idx="2">
                  <c:v>дифтерия/столбняк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99</c:v>
                </c:pt>
                <c:pt idx="1">
                  <c:v>299</c:v>
                </c:pt>
                <c:pt idx="2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48-47D5-9744-3BC696682E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8012576"/>
        <c:axId val="641559984"/>
        <c:axId val="0"/>
      </c:bar3DChart>
      <c:catAx>
        <c:axId val="59801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1559984"/>
        <c:crosses val="autoZero"/>
        <c:auto val="1"/>
        <c:lblAlgn val="ctr"/>
        <c:lblOffset val="100"/>
        <c:noMultiLvlLbl val="0"/>
      </c:catAx>
      <c:valAx>
        <c:axId val="64155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801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97.9</c:v>
                </c:pt>
                <c:pt idx="1">
                  <c:v>99.7</c:v>
                </c:pt>
                <c:pt idx="2">
                  <c:v>99.9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3-48AC-BDCC-39E8FD77D1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99.9</c:v>
                </c:pt>
                <c:pt idx="1">
                  <c:v>100</c:v>
                </c:pt>
                <c:pt idx="2">
                  <c:v>100</c:v>
                </c:pt>
                <c:pt idx="3">
                  <c:v>99.9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3-48AC-BDCC-39E8FD77D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886167665958258"/>
          <c:y val="0.83676605173982876"/>
          <c:w val="0.23476782149653619"/>
          <c:h val="0.10134774657335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356195401234205"/>
          <c:y val="4.5914662460378813E-2"/>
          <c:w val="0.8600147328881288"/>
          <c:h val="0.761891949315414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2.7847782994871999E-2"/>
                  <c:y val="-9.5619527920952126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D7E-4351-8169-65876B528ECA}"/>
                </c:ext>
              </c:extLst>
            </c:dLbl>
            <c:dLbl>
              <c:idx val="15"/>
              <c:layout>
                <c:manualLayout>
                  <c:x val="-1.3848180327296835E-2"/>
                  <c:y val="2.92077568442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7E-4351-8169-65876B528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корь</c:v>
                </c:pt>
                <c:pt idx="1">
                  <c:v>гепатиты B и A</c:v>
                </c:pt>
                <c:pt idx="2">
                  <c:v>пневмококк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1200</c:v>
                </c:pt>
                <c:pt idx="1">
                  <c:v>2000</c:v>
                </c:pt>
                <c:pt idx="2">
                  <c:v>4400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7E-4351-8169-65876B528EC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выполнено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080300545494726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D7E-4351-8169-65876B528ECA}"/>
                </c:ext>
              </c:extLst>
            </c:dLbl>
            <c:dLbl>
              <c:idx val="1"/>
              <c:layout>
                <c:manualLayout>
                  <c:x val="1.1540150272747363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7E-4351-8169-65876B528ECA}"/>
                </c:ext>
              </c:extLst>
            </c:dLbl>
            <c:dLbl>
              <c:idx val="2"/>
              <c:layout>
                <c:manualLayout>
                  <c:x val="-1.1540150272747363E-3"/>
                  <c:y val="-7.5105660456705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D7E-4351-8169-65876B528ECA}"/>
                </c:ext>
              </c:extLst>
            </c:dLbl>
            <c:dLbl>
              <c:idx val="3"/>
              <c:layout>
                <c:manualLayout>
                  <c:x val="1.431598810745738E-2"/>
                  <c:y val="-4.2461638946128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D7E-4351-8169-65876B528ECA}"/>
                </c:ext>
              </c:extLst>
            </c:dLbl>
            <c:dLbl>
              <c:idx val="4"/>
              <c:layout>
                <c:manualLayout>
                  <c:x val="1.154015027274694E-3"/>
                  <c:y val="-5.8415513688548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D7E-4351-8169-65876B528ECA}"/>
                </c:ext>
              </c:extLst>
            </c:dLbl>
            <c:dLbl>
              <c:idx val="5"/>
              <c:layout>
                <c:manualLayout>
                  <c:x val="1.1540150272747363E-3"/>
                  <c:y val="-5.007044030447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D7E-4351-8169-65876B528ECA}"/>
                </c:ext>
              </c:extLst>
            </c:dLbl>
            <c:dLbl>
              <c:idx val="6"/>
              <c:layout>
                <c:manualLayout>
                  <c:x val="-1.1540150272747363E-3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D7E-4351-8169-65876B528ECA}"/>
                </c:ext>
              </c:extLst>
            </c:dLbl>
            <c:dLbl>
              <c:idx val="7"/>
              <c:layout>
                <c:manualLayout>
                  <c:x val="1.1540150272747363E-3"/>
                  <c:y val="-5.8415513688548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D7E-4351-8169-65876B528ECA}"/>
                </c:ext>
              </c:extLst>
            </c:dLbl>
            <c:dLbl>
              <c:idx val="9"/>
              <c:layout>
                <c:manualLayout>
                  <c:x val="0"/>
                  <c:y val="-3.3380293536313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D7E-4351-8169-65876B528ECA}"/>
                </c:ext>
              </c:extLst>
            </c:dLbl>
            <c:dLbl>
              <c:idx val="10"/>
              <c:layout>
                <c:manualLayout>
                  <c:x val="-2.3080300545494726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D7E-4351-8169-65876B528ECA}"/>
                </c:ext>
              </c:extLst>
            </c:dLbl>
            <c:dLbl>
              <c:idx val="11"/>
              <c:layout>
                <c:manualLayout>
                  <c:x val="-2.3080300545495571E-3"/>
                  <c:y val="-4.1725366920392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D7E-4351-8169-65876B528ECA}"/>
                </c:ext>
              </c:extLst>
            </c:dLbl>
            <c:dLbl>
              <c:idx val="12"/>
              <c:layout>
                <c:manualLayout>
                  <c:x val="-8.4626791050902285E-17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D7E-4351-8169-65876B528ECA}"/>
                </c:ext>
              </c:extLst>
            </c:dLbl>
            <c:dLbl>
              <c:idx val="13"/>
              <c:layout>
                <c:manualLayout>
                  <c:x val="-8.4626791050902285E-17"/>
                  <c:y val="-6.676058707262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D7E-4351-8169-65876B528ECA}"/>
                </c:ext>
              </c:extLst>
            </c:dLbl>
            <c:dLbl>
              <c:idx val="17"/>
              <c:layout>
                <c:manualLayout>
                  <c:x val="1.1540150272745669E-3"/>
                  <c:y val="-4.5897903612431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D7E-4351-8169-65876B528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корь</c:v>
                </c:pt>
                <c:pt idx="1">
                  <c:v>гепатиты B и A</c:v>
                </c:pt>
                <c:pt idx="2">
                  <c:v>пневмококк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1111</c:v>
                </c:pt>
                <c:pt idx="1">
                  <c:v>1980</c:v>
                </c:pt>
                <c:pt idx="2">
                  <c:v>4400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D7E-4351-8169-65876B528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8012576"/>
        <c:axId val="641559984"/>
        <c:axId val="0"/>
      </c:bar3DChart>
      <c:catAx>
        <c:axId val="59801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1559984"/>
        <c:crosses val="autoZero"/>
        <c:auto val="1"/>
        <c:lblAlgn val="ctr"/>
        <c:lblOffset val="100"/>
        <c:noMultiLvlLbl val="0"/>
      </c:catAx>
      <c:valAx>
        <c:axId val="6415599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801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898003555111577"/>
          <c:y val="0.91123551673451741"/>
          <c:w val="0.3970933434738223"/>
          <c:h val="7.865880639531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960611805917E-2"/>
          <c:y val="3.5835536247552625E-3"/>
          <c:w val="0.8825551950166457"/>
          <c:h val="0.64656841752886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6EB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D4-4845-BB1F-20FC08A7E8E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D4-4845-BB1F-20FC08A7E8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181.8</c:v>
                </c:pt>
                <c:pt idx="1">
                  <c:v>190.1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D4-4845-BB1F-20FC08A7E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04656992"/>
        <c:axId val="987987296"/>
      </c:barChart>
      <c:catAx>
        <c:axId val="1304656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7987296"/>
        <c:crosses val="autoZero"/>
        <c:auto val="1"/>
        <c:lblAlgn val="ctr"/>
        <c:lblOffset val="100"/>
        <c:noMultiLvlLbl val="0"/>
      </c:catAx>
      <c:valAx>
        <c:axId val="987987296"/>
        <c:scaling>
          <c:orientation val="minMax"/>
          <c:max val="200"/>
          <c:min val="1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465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598977652423321E-2"/>
          <c:y val="9.6679352433214849E-2"/>
          <c:w val="0.87391290453987791"/>
          <c:h val="0.725798216380135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B18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853-4CB2-8E67-4CCBFFE92B25}"/>
              </c:ext>
            </c:extLst>
          </c:dPt>
          <c:dPt>
            <c:idx val="1"/>
            <c:invertIfNegative val="0"/>
            <c:bubble3D val="0"/>
            <c:spPr>
              <a:solidFill>
                <a:srgbClr val="C6EB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853-4CB2-8E67-4CCBFFE92B2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853-4CB2-8E67-4CCBFFE92B2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853-4CB2-8E67-4CCBFFE92B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91.2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3-4CB2-8E67-4CCBFFE92B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4586591"/>
        <c:axId val="854555039"/>
      </c:barChart>
      <c:catAx>
        <c:axId val="844586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54555039"/>
        <c:crosses val="autoZero"/>
        <c:auto val="1"/>
        <c:lblAlgn val="ctr"/>
        <c:lblOffset val="100"/>
        <c:noMultiLvlLbl val="0"/>
      </c:catAx>
      <c:valAx>
        <c:axId val="854555039"/>
        <c:scaling>
          <c:orientation val="minMax"/>
          <c:max val="100"/>
          <c:min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586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88.1</c:v>
                </c:pt>
                <c:pt idx="1">
                  <c:v>99.6</c:v>
                </c:pt>
                <c:pt idx="2">
                  <c:v>95.2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ED-4810-8973-0FC46C78CD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98.5</c:v>
                </c:pt>
                <c:pt idx="1">
                  <c:v>96.8</c:v>
                </c:pt>
                <c:pt idx="2">
                  <c:v>99.3</c:v>
                </c:pt>
                <c:pt idx="3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1ED-4810-8973-0FC46C78C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323154930505163"/>
          <c:y val="0.85091710869062642"/>
          <c:w val="0.22127048338476366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70.2</c:v>
                </c:pt>
                <c:pt idx="1">
                  <c:v>98.2</c:v>
                </c:pt>
                <c:pt idx="2">
                  <c:v>98.8</c:v>
                </c:pt>
                <c:pt idx="3">
                  <c:v>96.1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FB-4776-8E06-7E2B7235F3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98.2</c:v>
                </c:pt>
                <c:pt idx="1">
                  <c:v>95.5</c:v>
                </c:pt>
                <c:pt idx="2">
                  <c:v>97</c:v>
                </c:pt>
                <c:pt idx="3">
                  <c:v>98.5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EFB-4776-8E06-7E2B7235F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979204279879362"/>
          <c:y val="0.87613968301380762"/>
          <c:w val="0.24438999151028545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2022</a:t>
            </a:r>
          </a:p>
        </c:rich>
      </c:tx>
      <c:layout>
        <c:manualLayout>
          <c:xMode val="edge"/>
          <c:yMode val="edge"/>
          <c:x val="4.5254338665212911E-2"/>
          <c:y val="0.169052414136508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C33-4119-B67B-4C99138E58EA}"/>
              </c:ext>
            </c:extLst>
          </c:dPt>
          <c:dPt>
            <c:idx val="1"/>
            <c:bubble3D val="0"/>
            <c:spPr>
              <a:solidFill>
                <a:srgbClr val="48BED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C33-4119-B67B-4C99138E58EA}"/>
              </c:ext>
            </c:extLst>
          </c:dPt>
          <c:dPt>
            <c:idx val="2"/>
            <c:bubble3D val="0"/>
            <c:spPr>
              <a:solidFill>
                <a:srgbClr val="D3414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C33-4119-B67B-4C99138E58EA}"/>
              </c:ext>
            </c:extLst>
          </c:dPt>
          <c:dLbls>
            <c:dLbl>
              <c:idx val="0"/>
              <c:layout>
                <c:manualLayout>
                  <c:x val="-0.17033282713743075"/>
                  <c:y val="8.0938400081469686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12742</a:t>
                    </a:r>
                  </a:p>
                  <a:p>
                    <a:r>
                      <a:rPr lang="en-US" dirty="0"/>
                      <a:t>18%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33-4119-B67B-4C99138E58EA}"/>
                </c:ext>
              </c:extLst>
            </c:dLbl>
            <c:dLbl>
              <c:idx val="1"/>
              <c:layout>
                <c:manualLayout>
                  <c:x val="-0.14070380457906465"/>
                  <c:y val="-0.244296161509802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27319 </a:t>
                    </a: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39%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33-4119-B67B-4C99138E58EA}"/>
                </c:ext>
              </c:extLst>
            </c:dLbl>
            <c:dLbl>
              <c:idx val="2"/>
              <c:layout>
                <c:manualLayout>
                  <c:x val="0.18502837540014933"/>
                  <c:y val="4.699499350462071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29990</a:t>
                    </a:r>
                  </a:p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33-4119-B67B-4C99138E5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ОРВИ</c:v>
                </c:pt>
                <c:pt idx="1">
                  <c:v>Соматика</c:v>
                </c:pt>
                <c:pt idx="2">
                  <c:v>Covid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41138</c:v>
                </c:pt>
                <c:pt idx="1">
                  <c:v>47243</c:v>
                </c:pt>
                <c:pt idx="2">
                  <c:v>63994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33-4119-B67B-4C99138E5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2023</a:t>
            </a:r>
          </a:p>
        </c:rich>
      </c:tx>
      <c:layout>
        <c:manualLayout>
          <c:xMode val="edge"/>
          <c:yMode val="edge"/>
          <c:x val="4.5254338665212911E-2"/>
          <c:y val="0.169052414136508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312-4DED-AC75-D2758F4754AA}"/>
              </c:ext>
            </c:extLst>
          </c:dPt>
          <c:dPt>
            <c:idx val="1"/>
            <c:bubble3D val="0"/>
            <c:spPr>
              <a:solidFill>
                <a:srgbClr val="48BED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312-4DED-AC75-D2758F4754AA}"/>
              </c:ext>
            </c:extLst>
          </c:dPt>
          <c:dPt>
            <c:idx val="2"/>
            <c:bubble3D val="0"/>
            <c:spPr>
              <a:solidFill>
                <a:srgbClr val="D3414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312-4DED-AC75-D2758F4754AA}"/>
              </c:ext>
            </c:extLst>
          </c:dPt>
          <c:dLbls>
            <c:dLbl>
              <c:idx val="0"/>
              <c:layout>
                <c:manualLayout>
                  <c:x val="-0.12318750360514663"/>
                  <c:y val="0.10534087568379771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9225</a:t>
                    </a:r>
                  </a:p>
                  <a:p>
                    <a:r>
                      <a:rPr lang="en-US" baseline="0" dirty="0"/>
                      <a:t> 22%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12-4DED-AC75-D2758F4754AA}"/>
                </c:ext>
              </c:extLst>
            </c:dLbl>
            <c:dLbl>
              <c:idx val="1"/>
              <c:layout>
                <c:manualLayout>
                  <c:x val="-0.14070380457906465"/>
                  <c:y val="-0.244296161509802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30468</a:t>
                    </a: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71%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12-4DED-AC75-D2758F4754AA}"/>
                </c:ext>
              </c:extLst>
            </c:dLbl>
            <c:dLbl>
              <c:idx val="2"/>
              <c:layout>
                <c:manualLayout>
                  <c:x val="0.18502840427214867"/>
                  <c:y val="8.3598654213077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2798</a:t>
                    </a: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7%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12-4DED-AC75-D2758F4754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ОРВИ</c:v>
                </c:pt>
                <c:pt idx="1">
                  <c:v>Соматика</c:v>
                </c:pt>
                <c:pt idx="2">
                  <c:v>Covid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12742</c:v>
                </c:pt>
                <c:pt idx="1">
                  <c:v>27319</c:v>
                </c:pt>
                <c:pt idx="2">
                  <c:v>29990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312-4DED-AC75-D2758F475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/>
              <a:t>Выходы к </a:t>
            </a:r>
            <a:r>
              <a:rPr lang="en-US" sz="1100" b="1" dirty="0" err="1"/>
              <a:t>covid</a:t>
            </a:r>
            <a:r>
              <a:rPr lang="en-US" sz="1100" b="1" dirty="0"/>
              <a:t>-</a:t>
            </a:r>
            <a:r>
              <a:rPr lang="ru-RU" sz="1100" b="1" dirty="0"/>
              <a:t>пациентам</a:t>
            </a:r>
          </a:p>
        </c:rich>
      </c:tx>
      <c:layout>
        <c:manualLayout>
          <c:xMode val="edge"/>
          <c:yMode val="edge"/>
          <c:x val="0.19793672729410147"/>
          <c:y val="8.07853408209350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25350034193572E-2"/>
          <c:y val="0.13500928096307044"/>
          <c:w val="0.92074649965806432"/>
          <c:h val="0.649044963952542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выходов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389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1A-45DD-8B4F-233B75273A9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1A-45DD-8B4F-233B75273A9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91A-45DD-8B4F-233B75273A9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1A-45DD-8B4F-233B75273A9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91A-45DD-8B4F-233B75273A9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1A-45DD-8B4F-233B75273A9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91A-45DD-8B4F-233B75273A95}"/>
                </c:ext>
              </c:extLst>
            </c:dLbl>
            <c:dLbl>
              <c:idx val="7"/>
              <c:layout>
                <c:manualLayout>
                  <c:x val="0"/>
                  <c:y val="4.751815427127820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44</a:t>
                    </a: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87-4E98-882D-CC05116C67C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1A-45DD-8B4F-233B75273A9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147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91A-45DD-8B4F-233B75273A9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91A-45DD-8B4F-233B75273A9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376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91A-45DD-8B4F-233B75273A95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0</c:formatCode>
                <c:ptCount val="12"/>
                <c:pt idx="0">
                  <c:v>7768</c:v>
                </c:pt>
                <c:pt idx="1">
                  <c:v>3359</c:v>
                </c:pt>
                <c:pt idx="2">
                  <c:v>1815</c:v>
                </c:pt>
                <c:pt idx="3">
                  <c:v>1615</c:v>
                </c:pt>
                <c:pt idx="4">
                  <c:v>1306</c:v>
                </c:pt>
                <c:pt idx="5">
                  <c:v>1069</c:v>
                </c:pt>
                <c:pt idx="6">
                  <c:v>1231</c:v>
                </c:pt>
                <c:pt idx="7">
                  <c:v>2059</c:v>
                </c:pt>
                <c:pt idx="8">
                  <c:v>2144</c:v>
                </c:pt>
                <c:pt idx="9" formatCode="General">
                  <c:v>1736</c:v>
                </c:pt>
                <c:pt idx="10" formatCode="General">
                  <c:v>2732</c:v>
                </c:pt>
                <c:pt idx="11" formatCode="General">
                  <c:v>3156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87-4E98-882D-CC05116C6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322688"/>
        <c:axId val="76324224"/>
        <c:axId val="0"/>
      </c:bar3DChart>
      <c:catAx>
        <c:axId val="763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>
              <a:alpha val="66000"/>
            </a:schemeClr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324224"/>
        <c:crosses val="autoZero"/>
        <c:auto val="1"/>
        <c:lblAlgn val="ctr"/>
        <c:lblOffset val="100"/>
        <c:noMultiLvlLbl val="0"/>
      </c:catAx>
      <c:valAx>
        <c:axId val="763242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7632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alpha val="54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827959518696417"/>
          <c:y val="5.2363635273224227E-2"/>
          <c:w val="0.66959640109980445"/>
          <c:h val="0.769295643510470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A-470A-8323-40E8DF2B8A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A-470A-8323-40E8DF2B8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overlap val="-32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40-4034-8C77-A3C7A1A7945F}"/>
              </c:ext>
            </c:extLst>
          </c:dPt>
          <c:dLbls>
            <c:dLbl>
              <c:idx val="0"/>
              <c:layout>
                <c:manualLayout>
                  <c:x val="3.1618113890975686E-7"/>
                  <c:y val="7.745151580849472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01247271356766"/>
                      <c:h val="7.73353385347819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340-4034-8C77-A3C7A1A794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40-4034-8C77-A3C7A1A794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40-4034-8C77-A3C7A1A794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6FC17-E480-4F27-B061-5BFF56BDB564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CC0F5-D642-4D43-A76C-871FF1EC5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73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17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59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352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7CC0F5-D642-4D43-A76C-871FF1EC59D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2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465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7C54A-2F1D-4DFB-80BE-EE505987D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88473-D9B3-4150-B9AE-870F538F6496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E622C9-9030-45B9-930F-D646FEA59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A1A789-F81A-4B22-9B50-822E1CB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61109-48CA-461D-8967-7382EB690F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1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64D9B5-176D-4E8C-8487-559C586FB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84249-2452-414A-8ECB-0CB6493AA248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762DEC-0CA0-43A3-A264-0456325E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4D9FA1-0BCC-4E72-B6E8-F68284019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E5CC9-557E-4835-8ABB-73F29CFB80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281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5148FB-AB55-4A77-950D-E8A6F4114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F52BE-A587-4E80-A19C-6C0C447113AC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780014-BBA6-45E4-B453-12C39EC9F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433B3C-486A-4B3C-A8AA-7509DC4B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93FD4-8DCC-40CE-91F5-DBF7171AED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802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DF654-B22A-42EB-896F-121F3D6C4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79AB-3622-42C2-9627-9731B1DEAC56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1EBDB-637F-4F56-80D3-D526914C9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56EB27-F102-4933-A97C-74EC0281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AF589-0EED-4DAE-8AA4-9E9322600C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4062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444D89-CF88-4E29-93D8-893CF7D5C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6BD21-F970-4D36-8C8F-FB5B2F234799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21DBC6-4633-4E86-87D1-33C4E0B1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01E9E0-22FD-4410-9F18-40798C2C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18775-5790-4590-8162-3130B06DA5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650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29D8736-56E4-4D4C-AA70-2DFC8380E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11CD1-866F-4F50-B7D4-2697C40812CF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E4AE85B-CB7D-4548-931C-21B88E92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C9BF387-3CE1-4095-8358-3CD9826A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D20C7-D430-4EBC-B4CB-93188BF3FD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795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CBCCC27-E1F6-47EE-82F4-EDBDEA228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615D-A0D5-46E9-8564-12CB2CDA8B1D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A3C5FAD-380A-46B7-A599-75429CECE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768884A-C365-4914-8F6D-553B03600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9C890-0412-4229-9CB3-A55C97F35C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565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C7D12C9A-C9BA-4659-AF4E-0D69E8A5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EFF42-5FF8-42DE-8084-866609D8FE92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376022B-B73A-485A-B81B-A73901CA8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CA363B19-6FE0-46B1-9E36-2955ABE4F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EA797-B3F6-452E-8390-79340BCAAC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462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E3F603F-88D6-4AD9-8FFF-2E6DEE074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EB9F0-3203-4024-AFCE-43ECBA7A8307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E03A71A5-53CD-4B5E-A32D-28A3BEDEC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2D349D49-770C-4D33-A950-D1BFF7C7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F9D90-947E-40DD-A3F6-1B5B2648B9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844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12A5AB25-541D-4215-95B3-9343E4FD8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3A97-3620-4E94-A819-EC3BD588FFF2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A4C1784-A2B9-483B-9669-FA6758D34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DFB70FB-BF2A-4F4B-9EE8-C6CD6E0F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ED9F-4D16-4965-B1B8-DDE46D13AE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714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EC96D83-AE95-4972-AACF-DF22CB094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C087B-BCD0-412A-85E1-177633091615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514ED4A-4018-4E27-8DED-DF5693CF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68D5B01-756F-4028-A5D4-FB3503CD9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6178C-495F-4D6D-A1B6-3E3288B335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734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A73A17C6-BEC1-4EEC-8761-630BFBAFD9B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8E94527-85FB-4E8F-8227-5CE2F4890F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972291-1351-43C1-95CC-E65496814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88DE-4AAB-4B69-BEBD-921D0ECA94A8}" type="datetimeFigureOut">
              <a:rPr lang="ru-RU"/>
              <a:pPr>
                <a:defRPr/>
              </a:pPr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555C07-956D-49B1-BED3-1620AEF1B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7506A6-85A1-4478-83B3-E088570C0A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BB39611-60E4-4ECD-9489-B57EDE81E4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12.png"/><Relationship Id="rId7" Type="http://schemas.openxmlformats.org/officeDocument/2006/relationships/chart" Target="../charts/chart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chart" Target="../charts/chart11.xml"/><Relationship Id="rId4" Type="http://schemas.openxmlformats.org/officeDocument/2006/relationships/image" Target="../media/image13.png"/><Relationship Id="rId9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>
            <a:extLst>
              <a:ext uri="{FF2B5EF4-FFF2-40B4-BE49-F238E27FC236}">
                <a16:creationId xmlns:a16="http://schemas.microsoft.com/office/drawing/2014/main" id="{4C4DABF9-8A5F-4A5C-8FCC-21065100E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3" y="0"/>
            <a:ext cx="12172354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>
            <a:extLst>
              <a:ext uri="{FF2B5EF4-FFF2-40B4-BE49-F238E27FC236}">
                <a16:creationId xmlns:a16="http://schemas.microsoft.com/office/drawing/2014/main" id="{0831B138-02F3-4125-800E-B83749F93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789040"/>
            <a:ext cx="6048375" cy="3068960"/>
          </a:xfrm>
          <a:gradFill flip="none" rotWithShape="1">
            <a:gsLst>
              <a:gs pos="0">
                <a:schemeClr val="accent1">
                  <a:lumMod val="5000"/>
                  <a:lumOff val="95000"/>
                  <a:alpha val="43000"/>
                </a:schemeClr>
              </a:gs>
              <a:gs pos="52000">
                <a:schemeClr val="bg1"/>
              </a:gs>
              <a:gs pos="76000">
                <a:schemeClr val="bg1">
                  <a:alpha val="39000"/>
                </a:schemeClr>
              </a:gs>
              <a:gs pos="100000">
                <a:schemeClr val="bg1">
                  <a:alpha val="0"/>
                </a:schemeClr>
              </a:gs>
            </a:gsLst>
            <a:lin ang="1800000" scaled="0"/>
            <a:tileRect/>
          </a:gradFill>
        </p:spPr>
        <p:txBody>
          <a:bodyPr anchor="t"/>
          <a:lstStyle/>
          <a:p>
            <a:pPr eaLnBrk="1" hangingPunct="1">
              <a:lnSpc>
                <a:spcPct val="120000"/>
              </a:lnSpc>
            </a:pPr>
            <a:r>
              <a:rPr lang="ru-RU" altLang="ru-RU" sz="4500" dirty="0">
                <a:latin typeface="Roboto"/>
                <a:ea typeface="Roboto"/>
                <a:cs typeface="Roboto"/>
              </a:rPr>
              <a:t>Годовой отчет за 2023 год</a:t>
            </a:r>
            <a:br>
              <a:rPr lang="ru-RU" altLang="ru-RU" sz="4500" dirty="0">
                <a:latin typeface="Roboto"/>
                <a:ea typeface="Roboto"/>
                <a:cs typeface="Roboto"/>
              </a:rPr>
            </a:br>
            <a:r>
              <a:rPr lang="ru-RU" altLang="ru-RU" sz="2400" dirty="0">
                <a:latin typeface="Roboto"/>
                <a:ea typeface="Roboto"/>
                <a:cs typeface="Roboto"/>
              </a:rPr>
              <a:t>Главный врач </a:t>
            </a:r>
            <a:br>
              <a:rPr lang="ru-RU" altLang="ru-RU" sz="2400" dirty="0">
                <a:latin typeface="Roboto"/>
                <a:ea typeface="Roboto"/>
                <a:cs typeface="Roboto"/>
              </a:rPr>
            </a:br>
            <a:r>
              <a:rPr lang="ru-RU" altLang="ru-RU" sz="2400" dirty="0">
                <a:latin typeface="Roboto"/>
                <a:ea typeface="Roboto"/>
                <a:cs typeface="Roboto"/>
              </a:rPr>
              <a:t>ГБУЗ «ГП №175 ДЗМ»</a:t>
            </a:r>
            <a:br>
              <a:rPr lang="ru-RU" altLang="ru-RU" sz="2400" dirty="0">
                <a:latin typeface="Roboto"/>
                <a:ea typeface="Roboto"/>
                <a:cs typeface="Roboto"/>
              </a:rPr>
            </a:br>
            <a:r>
              <a:rPr lang="ru-RU" altLang="ru-RU" sz="2400" dirty="0">
                <a:latin typeface="Roboto"/>
                <a:ea typeface="Roboto"/>
                <a:cs typeface="Roboto"/>
              </a:rPr>
              <a:t>Дорошева Жанна Владимировна</a:t>
            </a:r>
            <a:br>
              <a:rPr lang="ru-RU" altLang="ru-RU" sz="4800" dirty="0">
                <a:latin typeface="Roboto"/>
                <a:ea typeface="Roboto"/>
                <a:cs typeface="Roboto"/>
              </a:rPr>
            </a:br>
            <a:br>
              <a:rPr lang="ru-RU" altLang="ru-RU" sz="4500" dirty="0">
                <a:latin typeface="Roboto"/>
                <a:ea typeface="Roboto"/>
                <a:cs typeface="Roboto"/>
              </a:rPr>
            </a:br>
            <a:endParaRPr lang="ru-RU" altLang="ru-RU" sz="4500" dirty="0">
              <a:latin typeface="Roboto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3289869" y="182187"/>
            <a:ext cx="806271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dirty="0"/>
              <a:t>Патронажная служба</a:t>
            </a:r>
            <a:endParaRPr lang="ru-RU" sz="2400" dirty="0">
              <a:latin typeface="Roboto"/>
              <a:ea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07368" y="555472"/>
            <a:ext cx="112332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/>
              <a:t>	Врачи патронажной службы ГБУЗ «ГП №175 ДЗМ» оказывают квалифицированную медико-санитарную помощь патронажным группам населения (группа лиц старше 18 лет с ограничением или отсутствием возможностей к передвижению и/или самообслуживанию, возникшими в результате врожденного или приобретенного заболевания, или травмы, нуждающиеся в оказании первичной медико-санитарной помощи на дому)	</a:t>
            </a:r>
          </a:p>
          <a:p>
            <a:pPr algn="just">
              <a:defRPr/>
            </a:pPr>
            <a:r>
              <a:rPr lang="ru-RU" sz="1600" dirty="0"/>
              <a:t>	Основная задача Патронажной службы - обеспечение необходимым объемом медицинской помощи пациентов патронажной группы путем планового (регулярного) медицинского сопровождения.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528048" y="217298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/>
              <a:t>Кратность осмотров патронажного пациента определяет лечащий врач. Как правило - 1 раз в 3 месяца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7EDA2E6E-6AE5-4DD5-8D97-4073AC2F5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881579"/>
              </p:ext>
            </p:extLst>
          </p:nvPr>
        </p:nvGraphicFramePr>
        <p:xfrm>
          <a:off x="119336" y="2196117"/>
          <a:ext cx="6192688" cy="243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5D3D97C-3127-470B-B3AE-003B2786E0F2}"/>
              </a:ext>
            </a:extLst>
          </p:cNvPr>
          <p:cNvSpPr txBox="1"/>
          <p:nvPr/>
        </p:nvSpPr>
        <p:spPr>
          <a:xfrm>
            <a:off x="8112224" y="2858688"/>
            <a:ext cx="3749426" cy="1191816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9,1 </a:t>
            </a:r>
            <a:r>
              <a:rPr lang="ru-RU" sz="1600" b="1" dirty="0">
                <a:ln w="0"/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пациентов патронажной группы признано </a:t>
            </a:r>
            <a:r>
              <a:rPr lang="ru-RU" sz="16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паллиативными</a:t>
            </a:r>
            <a:r>
              <a:rPr lang="ru-RU" sz="1600" dirty="0">
                <a:solidFill>
                  <a:schemeClr val="tx1"/>
                </a:solidFill>
              </a:rPr>
              <a:t>, они обеспечиваются дополнительной паллиативной помощью</a:t>
            </a:r>
          </a:p>
        </p:txBody>
      </p:sp>
      <p:cxnSp>
        <p:nvCxnSpPr>
          <p:cNvPr id="11" name="Соединитель: уступ 40">
            <a:extLst>
              <a:ext uri="{FF2B5EF4-FFF2-40B4-BE49-F238E27FC236}">
                <a16:creationId xmlns:a16="http://schemas.microsoft.com/office/drawing/2014/main" id="{3493985C-614D-4CDE-849C-F51ACA83F9B6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023992" y="2918107"/>
            <a:ext cx="2088232" cy="536489"/>
          </a:xfrm>
          <a:prstGeom prst="bentConnector3">
            <a:avLst>
              <a:gd name="adj1" fmla="val 50000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61" y="4650808"/>
            <a:ext cx="2398925" cy="179919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545" y="4661856"/>
            <a:ext cx="2398923" cy="179919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4661883"/>
            <a:ext cx="2398923" cy="179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1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7327" y="260648"/>
            <a:ext cx="11984173" cy="33067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Инвалиды и участники ВОВ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ГБУЗ «ГП № 175 ДЗМ»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EDF78ED-5237-456A-AE16-6792E5D4D96D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EB5603BB-C2D5-4A7A-BC28-E3C6C25C2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720598"/>
              </p:ext>
            </p:extLst>
          </p:nvPr>
        </p:nvGraphicFramePr>
        <p:xfrm>
          <a:off x="263352" y="652668"/>
          <a:ext cx="6342592" cy="5552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9735">
                  <a:extLst>
                    <a:ext uri="{9D8B030D-6E8A-4147-A177-3AD203B41FA5}">
                      <a16:colId xmlns:a16="http://schemas.microsoft.com/office/drawing/2014/main" val="3664393360"/>
                    </a:ext>
                  </a:extLst>
                </a:gridCol>
                <a:gridCol w="1115823">
                  <a:extLst>
                    <a:ext uri="{9D8B030D-6E8A-4147-A177-3AD203B41FA5}">
                      <a16:colId xmlns:a16="http://schemas.microsoft.com/office/drawing/2014/main" val="661222256"/>
                    </a:ext>
                  </a:extLst>
                </a:gridCol>
                <a:gridCol w="502954">
                  <a:extLst>
                    <a:ext uri="{9D8B030D-6E8A-4147-A177-3AD203B41FA5}">
                      <a16:colId xmlns:a16="http://schemas.microsoft.com/office/drawing/2014/main" val="2982851735"/>
                    </a:ext>
                  </a:extLst>
                </a:gridCol>
                <a:gridCol w="1001637">
                  <a:extLst>
                    <a:ext uri="{9D8B030D-6E8A-4147-A177-3AD203B41FA5}">
                      <a16:colId xmlns:a16="http://schemas.microsoft.com/office/drawing/2014/main" val="3551816648"/>
                    </a:ext>
                  </a:extLst>
                </a:gridCol>
                <a:gridCol w="732443">
                  <a:extLst>
                    <a:ext uri="{9D8B030D-6E8A-4147-A177-3AD203B41FA5}">
                      <a16:colId xmlns:a16="http://schemas.microsoft.com/office/drawing/2014/main" val="161944562"/>
                    </a:ext>
                  </a:extLst>
                </a:gridCol>
              </a:tblGrid>
              <a:tr h="713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Категория: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Участников ВОВ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Инвалидов ВОВ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816621"/>
                  </a:ext>
                </a:extLst>
              </a:tr>
              <a:tr h="9099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Состоит под диспансерным наблюдением на декабрь 2023 года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80639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в том числе по группам инвалидности: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147539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Roboto" panose="02000000000000000000"/>
                        </a:rPr>
                        <a:t>I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</a:rPr>
                        <a:t>8.4%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33%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926615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Roboto" panose="02000000000000000000"/>
                        </a:rPr>
                        <a:t>II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</a:rPr>
                        <a:t>66%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67%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11840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Roboto" panose="02000000000000000000"/>
                        </a:rPr>
                        <a:t>III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25%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351177"/>
                  </a:ext>
                </a:extLst>
              </a:tr>
              <a:tr h="9538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Охвачено комплексными медицинскими осмотрами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013534"/>
                  </a:ext>
                </a:extLst>
              </a:tr>
              <a:tr h="895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Получили стационарное лечение </a:t>
                      </a:r>
                    </a:p>
                    <a:p>
                      <a:pPr algn="ctr" fontAlgn="ctr"/>
                      <a:endParaRPr lang="ru-RU" sz="12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Получили санаторно-курортное лечение</a:t>
                      </a: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6,8%</a:t>
                      </a:r>
                    </a:p>
                    <a:p>
                      <a:pPr algn="ctr" fontAlgn="ctr"/>
                      <a:endParaRPr lang="ru-RU" sz="12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13,6%</a:t>
                      </a: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</a:p>
                    <a:p>
                      <a:pPr algn="ctr" fontAlgn="ctr"/>
                      <a:endParaRPr lang="ru-RU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0%</a:t>
                      </a:r>
                    </a:p>
                    <a:p>
                      <a:pPr algn="ctr" fontAlgn="b"/>
                      <a:endParaRPr lang="ru-RU" sz="12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0%</a:t>
                      </a: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216092"/>
                  </a:ext>
                </a:extLst>
              </a:tr>
            </a:tbl>
          </a:graphicData>
        </a:graphic>
      </p:graphicFrame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CA624755-1F24-48EE-A3FF-53CF644C3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5454535"/>
              </p:ext>
            </p:extLst>
          </p:nvPr>
        </p:nvGraphicFramePr>
        <p:xfrm>
          <a:off x="7353176" y="592102"/>
          <a:ext cx="4472824" cy="2603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97FE6-DC3F-42C7-A6A2-024FFC2BAE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9" b="23500"/>
          <a:stretch/>
        </p:blipFill>
        <p:spPr>
          <a:xfrm>
            <a:off x="7536160" y="3068960"/>
            <a:ext cx="4108610" cy="3286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59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679"/>
            <a:ext cx="4295800" cy="322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1199456" y="312243"/>
            <a:ext cx="10585176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Roboto"/>
                <a:ea typeface="Roboto"/>
                <a:cs typeface="Roboto"/>
              </a:rPr>
              <a:t>Льготное лекарственное обеспечение, клинико-экспертная работа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727848" y="1174625"/>
            <a:ext cx="67687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/>
              <a:t>В 2023 году на обслуживании в ГБУЗ ГП № 175 ДЗМ» состояло </a:t>
            </a:r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20908</a:t>
            </a:r>
            <a:r>
              <a:rPr lang="ru-RU" dirty="0"/>
              <a:t> пациентов, подлежащих льготному лекарственному обеспечению.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dirty="0"/>
              <a:t>Из них: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6489</a:t>
            </a:r>
            <a:r>
              <a:rPr lang="ru-RU" dirty="0"/>
              <a:t> имеющих федеральную льготу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16682</a:t>
            </a:r>
            <a:r>
              <a:rPr lang="ru-RU" dirty="0"/>
              <a:t> имеющих региональную льготу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id="{BA40ADCE-DF60-4884-99C6-DF6EF82F4D76}"/>
              </a:ext>
            </a:extLst>
          </p:cNvPr>
          <p:cNvGraphicFramePr/>
          <p:nvPr/>
        </p:nvGraphicFramePr>
        <p:xfrm>
          <a:off x="4655840" y="3382723"/>
          <a:ext cx="3120183" cy="2821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F84CAF19-65C6-49FC-A2DD-352DF44BA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613674"/>
              </p:ext>
            </p:extLst>
          </p:nvPr>
        </p:nvGraphicFramePr>
        <p:xfrm>
          <a:off x="7588821" y="3189926"/>
          <a:ext cx="43924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D5D3D97C-3127-470B-B3AE-003B2786E0F2}"/>
              </a:ext>
            </a:extLst>
          </p:cNvPr>
          <p:cNvSpPr txBox="1"/>
          <p:nvPr/>
        </p:nvSpPr>
        <p:spPr>
          <a:xfrm>
            <a:off x="3196332" y="4251408"/>
            <a:ext cx="1300306" cy="595908"/>
          </a:xfrm>
          <a:prstGeom prst="roundRect">
            <a:avLst/>
          </a:prstGeom>
          <a:noFill/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295449 </a:t>
            </a:r>
            <a:r>
              <a:rPr lang="ru-RU" sz="1100" dirty="0">
                <a:solidFill>
                  <a:schemeClr val="tx1"/>
                </a:solidFill>
              </a:rPr>
              <a:t>рецепт</a:t>
            </a:r>
          </a:p>
        </p:txBody>
      </p:sp>
      <p:cxnSp>
        <p:nvCxnSpPr>
          <p:cNvPr id="41" name="Соединитель: уступ 40">
            <a:extLst>
              <a:ext uri="{FF2B5EF4-FFF2-40B4-BE49-F238E27FC236}">
                <a16:creationId xmlns:a16="http://schemas.microsoft.com/office/drawing/2014/main" id="{3493985C-614D-4CDE-849C-F51ACA83F9B6}"/>
              </a:ext>
            </a:extLst>
          </p:cNvPr>
          <p:cNvCxnSpPr>
            <a:cxnSpLocks/>
            <a:endCxn id="39" idx="3"/>
          </p:cNvCxnSpPr>
          <p:nvPr/>
        </p:nvCxnSpPr>
        <p:spPr>
          <a:xfrm rot="10800000" flipV="1">
            <a:off x="4496638" y="4005064"/>
            <a:ext cx="951290" cy="544298"/>
          </a:xfrm>
          <a:prstGeom prst="bentConnector3">
            <a:avLst>
              <a:gd name="adj1" fmla="val 50000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B610CF8-176D-4193-BDEF-486B7706B938}"/>
              </a:ext>
            </a:extLst>
          </p:cNvPr>
          <p:cNvSpPr txBox="1"/>
          <p:nvPr/>
        </p:nvSpPr>
        <p:spPr>
          <a:xfrm>
            <a:off x="9720240" y="4852015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E6A7DA-0B4D-44EC-A6AD-0AAA3BF4B9AC}"/>
              </a:ext>
            </a:extLst>
          </p:cNvPr>
          <p:cNvSpPr txBox="1"/>
          <p:nvPr/>
        </p:nvSpPr>
        <p:spPr>
          <a:xfrm>
            <a:off x="7357611" y="4759683"/>
            <a:ext cx="104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Головное здание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C35BEC-9347-4ADF-A2EB-C4FCAA9DCC94}"/>
              </a:ext>
            </a:extLst>
          </p:cNvPr>
          <p:cNvSpPr txBox="1"/>
          <p:nvPr/>
        </p:nvSpPr>
        <p:spPr>
          <a:xfrm>
            <a:off x="1324171" y="4157765"/>
            <a:ext cx="1300306" cy="783193"/>
          </a:xfrm>
          <a:prstGeom prst="roundRect">
            <a:avLst/>
          </a:prstGeom>
          <a:noFill/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рецепта на полис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в среднем по АЦ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32CC11E-7DCD-46B6-AFA2-BF705DBCEE9A}"/>
              </a:ext>
            </a:extLst>
          </p:cNvPr>
          <p:cNvCxnSpPr>
            <a:endCxn id="14" idx="3"/>
          </p:cNvCxnSpPr>
          <p:nvPr/>
        </p:nvCxnSpPr>
        <p:spPr>
          <a:xfrm flipH="1">
            <a:off x="2624477" y="4549362"/>
            <a:ext cx="567004" cy="0"/>
          </a:xfrm>
          <a:prstGeom prst="straightConnector1">
            <a:avLst/>
          </a:prstGeom>
          <a:ln w="38100">
            <a:solidFill>
              <a:srgbClr val="48BBD5"/>
            </a:solidFill>
            <a:headEnd type="diamond" w="med" len="med"/>
            <a:tailEnd type="diamond" w="med" len="med"/>
          </a:ln>
          <a:effectLst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DCFFCCD-B9FB-DBC3-027E-CCF235FA8742}"/>
              </a:ext>
            </a:extLst>
          </p:cNvPr>
          <p:cNvSpPr txBox="1"/>
          <p:nvPr/>
        </p:nvSpPr>
        <p:spPr>
          <a:xfrm>
            <a:off x="10432611" y="4847316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1D88D6-1E7A-E4B8-D33A-8F0D30413648}"/>
              </a:ext>
            </a:extLst>
          </p:cNvPr>
          <p:cNvSpPr txBox="1"/>
          <p:nvPr/>
        </p:nvSpPr>
        <p:spPr>
          <a:xfrm>
            <a:off x="9005204" y="4865915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B57462-99F5-1D08-CFD5-F5995BEF9163}"/>
              </a:ext>
            </a:extLst>
          </p:cNvPr>
          <p:cNvSpPr txBox="1"/>
          <p:nvPr/>
        </p:nvSpPr>
        <p:spPr>
          <a:xfrm>
            <a:off x="8256063" y="4879816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0A5C62-74E6-66B2-1D3F-891F3D6370CA}"/>
              </a:ext>
            </a:extLst>
          </p:cNvPr>
          <p:cNvSpPr txBox="1"/>
          <p:nvPr/>
        </p:nvSpPr>
        <p:spPr>
          <a:xfrm>
            <a:off x="11102027" y="4847316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Филиал 5</a:t>
            </a:r>
          </a:p>
        </p:txBody>
      </p:sp>
    </p:spTree>
    <p:extLst>
      <p:ext uri="{BB962C8B-B14F-4D97-AF65-F5344CB8AC3E}">
        <p14:creationId xmlns:p14="http://schemas.microsoft.com/office/powerpoint/2010/main" val="6865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7801" y="4272248"/>
            <a:ext cx="3259286" cy="173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099" y="2526508"/>
            <a:ext cx="2663076" cy="171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099" y="630714"/>
            <a:ext cx="3796640" cy="184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3559931" y="248684"/>
            <a:ext cx="442051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Roboto"/>
                <a:ea typeface="Roboto"/>
                <a:cs typeface="Roboto"/>
              </a:rPr>
              <a:t>Медицинская профилактика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050712" y="557735"/>
            <a:ext cx="7726619" cy="2076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/>
              <a:t>	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прикреплённый пациент может пройти диспансеризацию (базовый чек-ап) или профилактический  медицинский  осмотр, а также углубленную диспансеризацию после перенесённой новой коронавирусной инфекции COVID -19 по  заявлению  пациента. </a:t>
            </a:r>
          </a:p>
          <a:p>
            <a:r>
              <a:rPr lang="ru-RU" sz="1400" dirty="0">
                <a:effectLst/>
              </a:rPr>
              <a:t>	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отделении  медицинской  профилактики  и кабинетах медицинской  профилактики  организована работа по оптимальному маршруту, что позволяет выполнить весь регламент обследования быстро и информативно. Полученных результатов будет достаточно для определения группы здоровья, дальнейших рекомендаций, а также назначения дополнительных обследований</a:t>
            </a:r>
            <a:endParaRPr lang="ru-RU" sz="14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5D3D97C-3127-470B-B3AE-003B2786E0F2}"/>
              </a:ext>
            </a:extLst>
          </p:cNvPr>
          <p:cNvSpPr txBox="1"/>
          <p:nvPr/>
        </p:nvSpPr>
        <p:spPr>
          <a:xfrm>
            <a:off x="4998527" y="4326922"/>
            <a:ext cx="2915495" cy="1089660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Всего в 2023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диспансеризацию прошел</a:t>
            </a:r>
          </a:p>
          <a:p>
            <a:pPr algn="ctr"/>
            <a:r>
              <a:rPr lang="ru-RU" sz="2800" b="1" dirty="0">
                <a:ln w="0"/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123 493 </a:t>
            </a:r>
            <a:r>
              <a:rPr lang="ru-RU" b="1" dirty="0">
                <a:ln w="0"/>
                <a:solidFill>
                  <a:schemeClr val="tx1"/>
                </a:solidFill>
              </a:rPr>
              <a:t>пациент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1" name="Соединитель: уступ 40">
            <a:extLst>
              <a:ext uri="{FF2B5EF4-FFF2-40B4-BE49-F238E27FC236}">
                <a16:creationId xmlns:a16="http://schemas.microsoft.com/office/drawing/2014/main" id="{3493985C-614D-4CDE-849C-F51ACA83F9B6}"/>
              </a:ext>
            </a:extLst>
          </p:cNvPr>
          <p:cNvCxnSpPr>
            <a:cxnSpLocks/>
          </p:cNvCxnSpPr>
          <p:nvPr/>
        </p:nvCxnSpPr>
        <p:spPr>
          <a:xfrm rot="10800000">
            <a:off x="7914022" y="3094894"/>
            <a:ext cx="486234" cy="478123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5"/>
            </a:solidFill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264360" y="5877272"/>
            <a:ext cx="6739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 филиалах ГБУЗ «ГП №175 ДЗМ» кабинеты медицинской профилактики работают по будням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8.00 до 20.00</a:t>
            </a:r>
            <a:r>
              <a:rPr lang="ru-RU" sz="1400" b="1" dirty="0"/>
              <a:t>, </a:t>
            </a:r>
            <a:r>
              <a:rPr lang="ru-RU" sz="1400" dirty="0"/>
              <a:t>в субботу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9.00 до 18.00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воскресенье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9.00 до 16.00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E08F9B2-869C-BDD3-52E0-1F3D577D2A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475087"/>
              </p:ext>
            </p:extLst>
          </p:nvPr>
        </p:nvGraphicFramePr>
        <p:xfrm>
          <a:off x="8274022" y="2461659"/>
          <a:ext cx="3950239" cy="3074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140E5C9-CD8E-4D66-994C-8E33F0A2D1C1}"/>
              </a:ext>
            </a:extLst>
          </p:cNvPr>
          <p:cNvSpPr txBox="1"/>
          <p:nvPr/>
        </p:nvSpPr>
        <p:spPr>
          <a:xfrm>
            <a:off x="4067990" y="2669846"/>
            <a:ext cx="3846032" cy="1225868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В павильоне «Здоровая Москва»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диспансеризацию прошел</a:t>
            </a:r>
          </a:p>
          <a:p>
            <a:pPr algn="ctr"/>
            <a:r>
              <a:rPr lang="ru-RU" sz="2400" b="1" dirty="0">
                <a:ln w="0"/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4772 </a:t>
            </a:r>
            <a:r>
              <a:rPr lang="ru-RU" sz="1600" b="1" dirty="0">
                <a:ln w="0"/>
                <a:solidFill>
                  <a:schemeClr val="tx1"/>
                </a:solidFill>
              </a:rPr>
              <a:t>пациент (из них базовый чек-ап 3479 чел., </a:t>
            </a:r>
            <a:r>
              <a:rPr lang="ru-RU" sz="1600" b="1" dirty="0" err="1">
                <a:ln w="0"/>
                <a:solidFill>
                  <a:schemeClr val="tx1"/>
                </a:solidFill>
              </a:rPr>
              <a:t>углуб</a:t>
            </a:r>
            <a:r>
              <a:rPr lang="ru-RU" sz="1600" b="1" dirty="0">
                <a:ln w="0"/>
                <a:solidFill>
                  <a:schemeClr val="tx1"/>
                </a:solidFill>
              </a:rPr>
              <a:t>. </a:t>
            </a:r>
            <a:r>
              <a:rPr lang="ru-RU" sz="1600" b="1" dirty="0" err="1">
                <a:ln w="0"/>
                <a:solidFill>
                  <a:schemeClr val="tx1"/>
                </a:solidFill>
              </a:rPr>
              <a:t>дисп</a:t>
            </a:r>
            <a:r>
              <a:rPr lang="ru-RU" sz="1600" b="1" dirty="0">
                <a:ln w="0"/>
                <a:solidFill>
                  <a:schemeClr val="tx1"/>
                </a:solidFill>
              </a:rPr>
              <a:t>. – 1293 чел.)</a:t>
            </a:r>
            <a:endPara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1490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302A3-F523-436A-9353-45D6BE18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6161"/>
            <a:ext cx="5332120" cy="3845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Проект «</a:t>
            </a:r>
            <a:r>
              <a:rPr lang="ru-RU" sz="2000" dirty="0">
                <a:latin typeface="Roboto"/>
                <a:ea typeface="Calibri" panose="020F0502020204030204" pitchFamily="34" charset="0"/>
                <a:cs typeface="Calibri" panose="020F0502020204030204" pitchFamily="34" charset="0"/>
              </a:rPr>
              <a:t>Персональный помощник</a:t>
            </a:r>
            <a:r>
              <a:rPr lang="ru-RU" sz="2000" dirty="0">
                <a:latin typeface="Roboto"/>
              </a:rPr>
              <a:t>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76AF90-42F6-4254-A951-8931234BA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72" y="764704"/>
            <a:ext cx="6185629" cy="3485284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046801-D415-4F56-8E15-373241DC4DB4}"/>
              </a:ext>
            </a:extLst>
          </p:cNvPr>
          <p:cNvSpPr/>
          <p:nvPr/>
        </p:nvSpPr>
        <p:spPr>
          <a:xfrm>
            <a:off x="6448981" y="347644"/>
            <a:ext cx="5332120" cy="3081356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ГБУЗ «ГП № 175 ДЗМ» является участником одного из важнейших проектов в сфере здравоохранения – «Персональный помощник».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Целью данного проекта является  повышенное внимание к </a:t>
            </a:r>
            <a:r>
              <a:rPr lang="ru-RU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онкопациентам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дистанционное сопровождение пациента от момента подозрения на наличие злокачественного новообразования и в случае постановки и верификации диагноза сопровождение в процессе лечения и последующего диспансерного наблюдения у врача-онколога.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AE50127-10FB-492A-9A7A-F45A3D455027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BF2DB35-6F1E-4CCF-8BBC-459D911B72B6}"/>
              </a:ext>
            </a:extLst>
          </p:cNvPr>
          <p:cNvSpPr txBox="1"/>
          <p:nvPr/>
        </p:nvSpPr>
        <p:spPr>
          <a:xfrm>
            <a:off x="6448981" y="3586479"/>
            <a:ext cx="5332120" cy="292387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За 2023 год: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Всего подозрений на ЗНО – </a:t>
            </a:r>
            <a:r>
              <a:rPr lang="ru-RU" sz="1200" b="1" dirty="0">
                <a:solidFill>
                  <a:schemeClr val="tx1"/>
                </a:solidFill>
              </a:rPr>
              <a:t>1858 чел.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Направлено: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«МКНЦ им. А.С. Логинова ДЗМ» - </a:t>
            </a:r>
            <a:r>
              <a:rPr lang="ru-RU" sz="1200" b="1" dirty="0">
                <a:solidFill>
                  <a:schemeClr val="tx1"/>
                </a:solidFill>
              </a:rPr>
              <a:t>1825 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«ГКБ им. С.П. Боткина ДЗМ» - </a:t>
            </a:r>
            <a:r>
              <a:rPr lang="ru-RU" sz="1200" b="1" dirty="0">
                <a:solidFill>
                  <a:schemeClr val="tx1"/>
                </a:solidFill>
              </a:rPr>
              <a:t>21 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«МГОБ №62 ДЗМ» - </a:t>
            </a:r>
            <a:r>
              <a:rPr lang="ru-RU" sz="1200" b="1" dirty="0">
                <a:solidFill>
                  <a:schemeClr val="tx1"/>
                </a:solidFill>
              </a:rPr>
              <a:t>10 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«ГКОБ №1 ДЗМ» - </a:t>
            </a:r>
            <a:r>
              <a:rPr lang="ru-RU" sz="1200" b="1" dirty="0">
                <a:solidFill>
                  <a:schemeClr val="tx1"/>
                </a:solidFill>
              </a:rPr>
              <a:t>2 чел.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</a:p>
          <a:p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>
                <a:solidFill>
                  <a:schemeClr val="tx1"/>
                </a:solidFill>
              </a:rPr>
              <a:t>Из них: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Подтвержден диагноз - </a:t>
            </a:r>
            <a:r>
              <a:rPr lang="ru-RU" sz="1200" b="1" dirty="0">
                <a:solidFill>
                  <a:schemeClr val="tx1"/>
                </a:solidFill>
              </a:rPr>
              <a:t>511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b="1" dirty="0">
                <a:solidFill>
                  <a:schemeClr val="tx1"/>
                </a:solidFill>
              </a:rPr>
              <a:t>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Направлены на динамическое наблюдение по месту жительства – </a:t>
            </a:r>
            <a:r>
              <a:rPr lang="ru-RU" sz="1200" b="1" dirty="0">
                <a:solidFill>
                  <a:schemeClr val="tx1"/>
                </a:solidFill>
              </a:rPr>
              <a:t>1347 чел.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Запущенные случаи – </a:t>
            </a:r>
            <a:r>
              <a:rPr lang="ru-RU" sz="1200" b="1" dirty="0">
                <a:solidFill>
                  <a:schemeClr val="tx1"/>
                </a:solidFill>
              </a:rPr>
              <a:t>179 чел.*</a:t>
            </a:r>
            <a:r>
              <a:rPr lang="ru-RU" sz="1200" dirty="0">
                <a:solidFill>
                  <a:schemeClr val="tx1"/>
                </a:solidFill>
              </a:rPr>
              <a:t> </a:t>
            </a:r>
          </a:p>
          <a:p>
            <a:endParaRPr lang="ru-RU" sz="1200" dirty="0">
              <a:solidFill>
                <a:schemeClr val="tx1"/>
              </a:solidFill>
            </a:endParaRPr>
          </a:p>
          <a:p>
            <a:r>
              <a:rPr lang="ru-RU" sz="1100" i="1" dirty="0">
                <a:solidFill>
                  <a:schemeClr val="tx1"/>
                </a:solidFill>
              </a:rPr>
              <a:t>*Связаны с поздним обращением за медицинской помощью и несвоевременным прохождением диспансерных и профилактических осмотров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8705D4A-5B47-4DDC-98CC-3A05F2997B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444305"/>
              </p:ext>
            </p:extLst>
          </p:nvPr>
        </p:nvGraphicFramePr>
        <p:xfrm>
          <a:off x="181384" y="4249988"/>
          <a:ext cx="5722371" cy="2131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57630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47" y="875178"/>
            <a:ext cx="4216397" cy="255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082" y="3739407"/>
            <a:ext cx="4216397" cy="211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3289869" y="182187"/>
            <a:ext cx="806271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dirty="0"/>
              <a:t>Направление в эндоскопические центры</a:t>
            </a:r>
            <a:endParaRPr lang="ru-RU" altLang="ru-RU" sz="2400" dirty="0">
              <a:latin typeface="Roboto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402927" y="566431"/>
            <a:ext cx="720418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/>
              <a:t>	В 2023 году в ГБУЗ «ГП № 175 ДЗМ» продолжена реализация пилотного проекта Правительства Москвы по направлению пациентов в специализированные центры для проведения гастроскопии и колоноскопии, в том числе с возможностью выполнения данных исследований с внутривенной </a:t>
            </a:r>
            <a:r>
              <a:rPr lang="ru-RU" sz="1600" dirty="0" err="1"/>
              <a:t>седацией</a:t>
            </a:r>
            <a:r>
              <a:rPr lang="ru-RU" sz="1600" dirty="0"/>
              <a:t> (по медицинским показаниям).</a:t>
            </a:r>
          </a:p>
          <a:p>
            <a:pPr algn="just">
              <a:defRPr/>
            </a:pPr>
            <a:r>
              <a:rPr lang="ru-RU" sz="1600" dirty="0"/>
              <a:t>	Эндоскопические методы исследования используются как для диагностики, так и для лечения различных заболеваний. Особую роль современная эндоскопия играет в выявлении на ранних стадиях онкологических заболеваний.</a:t>
            </a:r>
          </a:p>
          <a:p>
            <a:pPr algn="just">
              <a:defRPr/>
            </a:pPr>
            <a:r>
              <a:rPr lang="ru-RU" sz="1600" dirty="0"/>
              <a:t>	Чтобы повысить уровень выявляемости таких заболеваний на ранних стадиях, в 2023 году пациенты ГП № 175 направлялись в эндоскопический центр</a:t>
            </a:r>
          </a:p>
          <a:p>
            <a:pPr algn="just">
              <a:defRPr/>
            </a:pPr>
            <a:r>
              <a:rPr lang="ru-RU" sz="1600" dirty="0"/>
              <a:t> ГБУЗ «ГКБ имени В.М. </a:t>
            </a:r>
            <a:r>
              <a:rPr lang="ru-RU" sz="1600" dirty="0" err="1"/>
              <a:t>Буянова</a:t>
            </a:r>
            <a:r>
              <a:rPr lang="ru-RU" sz="1600" dirty="0"/>
              <a:t> ДЗМ» </a:t>
            </a:r>
          </a:p>
          <a:p>
            <a:pPr algn="just">
              <a:defRPr/>
            </a:pPr>
            <a:endParaRPr lang="ru-RU" sz="16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7520" y="3429000"/>
            <a:ext cx="4216398" cy="256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C37F6F-CE06-4F60-8035-83F1D7E496E0}"/>
              </a:ext>
            </a:extLst>
          </p:cNvPr>
          <p:cNvSpPr txBox="1"/>
          <p:nvPr/>
        </p:nvSpPr>
        <p:spPr>
          <a:xfrm>
            <a:off x="4560289" y="3573016"/>
            <a:ext cx="3071421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dirty="0"/>
              <a:t>Всего в 2023 году в ГБУЗ «ГКБ им.</a:t>
            </a:r>
          </a:p>
          <a:p>
            <a:pPr algn="ctr">
              <a:defRPr/>
            </a:pPr>
            <a:r>
              <a:rPr lang="ru-RU" sz="2000" dirty="0"/>
              <a:t>В.М. </a:t>
            </a:r>
            <a:r>
              <a:rPr lang="ru-RU" sz="2000" dirty="0" err="1"/>
              <a:t>Буянова</a:t>
            </a:r>
            <a:r>
              <a:rPr lang="ru-RU" sz="2000" dirty="0"/>
              <a:t> ДЗМ» направлено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644</a:t>
            </a:r>
            <a:r>
              <a:rPr lang="ru-RU" sz="2400" dirty="0"/>
              <a:t> </a:t>
            </a:r>
            <a:r>
              <a:rPr lang="ru-RU" sz="2000" dirty="0"/>
              <a:t>пациента</a:t>
            </a:r>
            <a:endParaRPr lang="ru-RU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587FFF-1E47-4A78-9CD8-8003C74153BA}"/>
              </a:ext>
            </a:extLst>
          </p:cNvPr>
          <p:cNvSpPr txBox="1"/>
          <p:nvPr/>
        </p:nvSpPr>
        <p:spPr>
          <a:xfrm>
            <a:off x="4560288" y="5582382"/>
            <a:ext cx="30714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</a:rPr>
              <a:t>Выявлен </a:t>
            </a:r>
            <a:r>
              <a:rPr lang="ru-RU" sz="28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r>
              <a:rPr lang="ru-RU" sz="2000" dirty="0"/>
              <a:t> </a:t>
            </a:r>
            <a:r>
              <a:rPr lang="ru-RU" dirty="0"/>
              <a:t>случаев онкологических заболеваний</a:t>
            </a:r>
            <a:endParaRPr lang="ru-RU" sz="2000" dirty="0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5A6A1179-400B-4C3B-A90D-89DABD4C96C7}"/>
              </a:ext>
            </a:extLst>
          </p:cNvPr>
          <p:cNvSpPr/>
          <p:nvPr/>
        </p:nvSpPr>
        <p:spPr>
          <a:xfrm>
            <a:off x="4799856" y="5157192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209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E02C10-05C8-4D9E-A676-BB7006B08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04" y="278018"/>
            <a:ext cx="5116072" cy="3070959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F77FBE1-9CB0-43BC-8862-F3539A0B9709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0AD0263-816A-4B49-B8FF-D9B7A9BFE5FF}"/>
              </a:ext>
            </a:extLst>
          </p:cNvPr>
          <p:cNvSpPr txBox="1">
            <a:spLocks/>
          </p:cNvSpPr>
          <p:nvPr/>
        </p:nvSpPr>
        <p:spPr bwMode="auto">
          <a:xfrm>
            <a:off x="128249" y="267269"/>
            <a:ext cx="6672064" cy="29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950" dirty="0">
                <a:latin typeface="Roboto"/>
              </a:rPr>
              <a:t>Выполнение вакцинации населения в 2023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980773B-31B3-4EDB-B8A8-F2A541CCC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303049"/>
              </p:ext>
            </p:extLst>
          </p:nvPr>
        </p:nvGraphicFramePr>
        <p:xfrm>
          <a:off x="3725330" y="3428999"/>
          <a:ext cx="3954846" cy="3070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6F2EF322-0D98-4087-9E90-A8E169FF72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011311"/>
              </p:ext>
            </p:extLst>
          </p:nvPr>
        </p:nvGraphicFramePr>
        <p:xfrm>
          <a:off x="7824191" y="3221302"/>
          <a:ext cx="4152331" cy="3304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BC174B-B027-40ED-B059-B9D6E659F441}"/>
              </a:ext>
            </a:extLst>
          </p:cNvPr>
          <p:cNvSpPr/>
          <p:nvPr/>
        </p:nvSpPr>
        <p:spPr>
          <a:xfrm>
            <a:off x="8184232" y="1341721"/>
            <a:ext cx="3888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Специалисты ГП № 175 принимали активное участие в вакцинации населения от гриппа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 зданиях поликлиник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вакцинация мобильными бригадами на дому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вакцинация мобильными бригадами у метро «Новогиреево»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выездная вакцинация на производствах и в офисах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C02FAA-722E-4199-86E0-6117EFA54D03}"/>
              </a:ext>
            </a:extLst>
          </p:cNvPr>
          <p:cNvSpPr txBox="1"/>
          <p:nvPr/>
        </p:nvSpPr>
        <p:spPr>
          <a:xfrm>
            <a:off x="5442286" y="1341721"/>
            <a:ext cx="2741946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dirty="0"/>
              <a:t>Всего в 2023 году против гриппа вакцинировано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114 450 </a:t>
            </a:r>
            <a:r>
              <a:rPr lang="ru-RU" dirty="0"/>
              <a:t>пациентов</a:t>
            </a:r>
            <a:r>
              <a:rPr lang="ru-RU" sz="2000" dirty="0"/>
              <a:t>,</a:t>
            </a:r>
          </a:p>
          <a:p>
            <a:pPr algn="ctr">
              <a:defRPr/>
            </a:pPr>
            <a:r>
              <a:rPr lang="ru-RU" dirty="0"/>
              <a:t>из них </a:t>
            </a:r>
            <a:r>
              <a:rPr lang="ru-RU" sz="28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53 500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dirty="0"/>
              <a:t>пациентов старше 60 лет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B50A46F-CB57-4AA8-8A08-95AC67D1C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481085"/>
              </p:ext>
            </p:extLst>
          </p:nvPr>
        </p:nvGraphicFramePr>
        <p:xfrm>
          <a:off x="176605" y="3221302"/>
          <a:ext cx="3548725" cy="3193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3129">
                  <a:extLst>
                    <a:ext uri="{9D8B030D-6E8A-4147-A177-3AD203B41FA5}">
                      <a16:colId xmlns:a16="http://schemas.microsoft.com/office/drawing/2014/main" val="2363042407"/>
                    </a:ext>
                  </a:extLst>
                </a:gridCol>
                <a:gridCol w="664853">
                  <a:extLst>
                    <a:ext uri="{9D8B030D-6E8A-4147-A177-3AD203B41FA5}">
                      <a16:colId xmlns:a16="http://schemas.microsoft.com/office/drawing/2014/main" val="2294668411"/>
                    </a:ext>
                  </a:extLst>
                </a:gridCol>
                <a:gridCol w="628864">
                  <a:extLst>
                    <a:ext uri="{9D8B030D-6E8A-4147-A177-3AD203B41FA5}">
                      <a16:colId xmlns:a16="http://schemas.microsoft.com/office/drawing/2014/main" val="2126539735"/>
                    </a:ext>
                  </a:extLst>
                </a:gridCol>
                <a:gridCol w="1301879">
                  <a:extLst>
                    <a:ext uri="{9D8B030D-6E8A-4147-A177-3AD203B41FA5}">
                      <a16:colId xmlns:a16="http://schemas.microsoft.com/office/drawing/2014/main" val="2482899396"/>
                    </a:ext>
                  </a:extLst>
                </a:gridCol>
              </a:tblGrid>
              <a:tr h="509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Инфекция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Выполнено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План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Процент выполнения плана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5146158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Дифтерия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400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400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9581566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Корь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1200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1111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92%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4713285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Краснуха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99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99%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8665713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Гепатит 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400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380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95%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8971962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Гепатит 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1600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1600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7892713"/>
                  </a:ext>
                </a:extLst>
              </a:tr>
              <a:tr h="509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Пневмококковая инфекция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4400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4400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2447089"/>
                  </a:ext>
                </a:extLst>
              </a:tr>
              <a:tr h="509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Клещевой энцефалит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300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299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99,7%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5480227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Дизентерия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600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543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90,5%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1613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601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2607F-5C96-4C48-81FD-72EDAE91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1239"/>
            <a:ext cx="9193200" cy="38145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Информация про средней заработной плате в ГБУЗ «ГП № 175 ДЗМ» в 2023 году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CB058D4-561E-4BBB-AD6A-CCFE84F91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811358"/>
              </p:ext>
            </p:extLst>
          </p:nvPr>
        </p:nvGraphicFramePr>
        <p:xfrm>
          <a:off x="1271464" y="1311953"/>
          <a:ext cx="10801200" cy="497205"/>
        </p:xfrm>
        <a:graphic>
          <a:graphicData uri="http://schemas.openxmlformats.org/drawingml/2006/table">
            <a:tbl>
              <a:tblPr/>
              <a:tblGrid>
                <a:gridCol w="10801200">
                  <a:extLst>
                    <a:ext uri="{9D8B030D-6E8A-4147-A177-3AD203B41FA5}">
                      <a16:colId xmlns:a16="http://schemas.microsoft.com/office/drawing/2014/main" val="1161506766"/>
                    </a:ext>
                  </a:extLst>
                </a:gridCol>
              </a:tblGrid>
              <a:tr h="26982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 врачей ГБУЗ "ГП № 175 ДЗМ"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отмечается повышение</a:t>
                      </a: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средней заработной платы на </a:t>
                      </a:r>
                      <a:r>
                        <a:rPr lang="ru-RU" sz="1800" b="1" i="0" u="none" strike="noStrike" dirty="0">
                          <a:solidFill>
                            <a:srgbClr val="49BED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4,6</a:t>
                      </a:r>
                      <a:r>
                        <a:rPr lang="ru-RU" sz="1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%</a:t>
                      </a: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(средняя заработная плата за 2023 год – 190,1 тыс. руб., за 2022 год - 181,8 тыс. руб.)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774237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69DA884-41AD-4B41-9B4C-EA6C4D6C3EC5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Объект 4">
            <a:extLst>
              <a:ext uri="{FF2B5EF4-FFF2-40B4-BE49-F238E27FC236}">
                <a16:creationId xmlns:a16="http://schemas.microsoft.com/office/drawing/2014/main" id="{ED707ECC-9CDC-4855-9CBA-ECE8E20DFA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935726"/>
              </p:ext>
            </p:extLst>
          </p:nvPr>
        </p:nvGraphicFramePr>
        <p:xfrm>
          <a:off x="1278370" y="4365104"/>
          <a:ext cx="3528392" cy="1839069"/>
        </p:xfrm>
        <a:graphic>
          <a:graphicData uri="http://schemas.openxmlformats.org/drawingml/2006/table">
            <a:tbl>
              <a:tblPr/>
              <a:tblGrid>
                <a:gridCol w="1960218">
                  <a:extLst>
                    <a:ext uri="{9D8B030D-6E8A-4147-A177-3AD203B41FA5}">
                      <a16:colId xmlns:a16="http://schemas.microsoft.com/office/drawing/2014/main" val="327568724"/>
                    </a:ext>
                  </a:extLst>
                </a:gridCol>
                <a:gridCol w="1568174">
                  <a:extLst>
                    <a:ext uri="{9D8B030D-6E8A-4147-A177-3AD203B41FA5}">
                      <a16:colId xmlns:a16="http://schemas.microsoft.com/office/drawing/2014/main" val="2759299817"/>
                    </a:ext>
                  </a:extLst>
                </a:gridCol>
              </a:tblGrid>
              <a:tr h="273370">
                <a:tc gridSpan="2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596719"/>
                  </a:ext>
                </a:extLst>
              </a:tr>
              <a:tr h="1777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46729"/>
                  </a:ext>
                </a:extLst>
              </a:tr>
              <a:tr h="3263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Средний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800"/>
                  </a:ext>
                </a:extLst>
              </a:tr>
              <a:tr h="1777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17934"/>
                  </a:ext>
                </a:extLst>
              </a:tr>
              <a:tr h="3116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Средний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798758"/>
                  </a:ext>
                </a:extLst>
              </a:tr>
              <a:tr h="163664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09655"/>
                  </a:ext>
                </a:extLst>
              </a:tr>
            </a:tbl>
          </a:graphicData>
        </a:graphic>
      </p:graphicFrame>
      <p:graphicFrame>
        <p:nvGraphicFramePr>
          <p:cNvPr id="16" name="Объект 4">
            <a:extLst>
              <a:ext uri="{FF2B5EF4-FFF2-40B4-BE49-F238E27FC236}">
                <a16:creationId xmlns:a16="http://schemas.microsoft.com/office/drawing/2014/main" id="{1E766EEB-7A54-4FFE-8D65-198D86D41B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862629"/>
              </p:ext>
            </p:extLst>
          </p:nvPr>
        </p:nvGraphicFramePr>
        <p:xfrm>
          <a:off x="1271464" y="1997376"/>
          <a:ext cx="3528392" cy="1762017"/>
        </p:xfrm>
        <a:graphic>
          <a:graphicData uri="http://schemas.openxmlformats.org/drawingml/2006/table">
            <a:tbl>
              <a:tblPr/>
              <a:tblGrid>
                <a:gridCol w="1960218">
                  <a:extLst>
                    <a:ext uri="{9D8B030D-6E8A-4147-A177-3AD203B41FA5}">
                      <a16:colId xmlns:a16="http://schemas.microsoft.com/office/drawing/2014/main" val="327568724"/>
                    </a:ext>
                  </a:extLst>
                </a:gridCol>
                <a:gridCol w="1568174">
                  <a:extLst>
                    <a:ext uri="{9D8B030D-6E8A-4147-A177-3AD203B41FA5}">
                      <a16:colId xmlns:a16="http://schemas.microsoft.com/office/drawing/2014/main" val="2759299817"/>
                    </a:ext>
                  </a:extLst>
                </a:gridCol>
              </a:tblGrid>
              <a:tr h="219778">
                <a:tc gridSpan="2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596719"/>
                  </a:ext>
                </a:extLst>
              </a:tr>
              <a:tr h="2197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46729"/>
                  </a:ext>
                </a:extLst>
              </a:tr>
              <a:tr h="2732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Врачи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800"/>
                  </a:ext>
                </a:extLst>
              </a:tr>
              <a:tr h="2197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17934"/>
                  </a:ext>
                </a:extLst>
              </a:tr>
              <a:tr h="3160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Врачи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тыс. руб.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798758"/>
                  </a:ext>
                </a:extLst>
              </a:tr>
              <a:tr h="2023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09655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D0423C7-B1D0-465C-96A7-27BC8319417F}"/>
              </a:ext>
            </a:extLst>
          </p:cNvPr>
          <p:cNvSpPr/>
          <p:nvPr/>
        </p:nvSpPr>
        <p:spPr>
          <a:xfrm>
            <a:off x="1194196" y="3890315"/>
            <a:ext cx="10997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>У среднего медицинского персонала </a:t>
            </a:r>
            <a:r>
              <a:rPr lang="ru-RU" sz="1400" dirty="0">
                <a:cs typeface="Calibri" panose="020F0502020204030204" pitchFamily="34" charset="0"/>
              </a:rPr>
              <a:t>ГБУЗ "ГП № 175 ДЗМ"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отмечается</a:t>
            </a:r>
            <a:r>
              <a:rPr lang="ru-RU" sz="1400" dirty="0">
                <a:cs typeface="Calibri" panose="020F0502020204030204" pitchFamily="34" charset="0"/>
              </a:rPr>
              <a:t>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повышение</a:t>
            </a:r>
            <a:r>
              <a:rPr lang="ru-RU" sz="1400" dirty="0">
                <a:cs typeface="Calibri" panose="020F0502020204030204" pitchFamily="34" charset="0"/>
              </a:rPr>
              <a:t> средней заработной платы на </a:t>
            </a:r>
            <a:r>
              <a:rPr lang="ru-RU" sz="14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0,2</a:t>
            </a:r>
            <a:r>
              <a:rPr lang="ru-RU" sz="1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Calibri" panose="020F0502020204030204" pitchFamily="34" charset="0"/>
              </a:rPr>
              <a:t> %</a:t>
            </a:r>
            <a:r>
              <a:rPr lang="ru-RU" sz="1400" dirty="0">
                <a:cs typeface="Calibri" panose="020F0502020204030204" pitchFamily="34" charset="0"/>
              </a:rPr>
              <a:t>                                     </a:t>
            </a:r>
            <a:r>
              <a:rPr lang="ru-RU" sz="1400" dirty="0">
                <a:solidFill>
                  <a:srgbClr val="000000"/>
                </a:solidFill>
              </a:rPr>
              <a:t>(</a:t>
            </a:r>
            <a:r>
              <a:rPr lang="ru-RU" sz="1400" dirty="0">
                <a:cs typeface="Calibri" panose="020F0502020204030204" pitchFamily="34" charset="0"/>
              </a:rPr>
              <a:t>средняя заработная плата за 2023 год - </a:t>
            </a:r>
            <a:r>
              <a:rPr lang="ru-RU" sz="1400" dirty="0">
                <a:solidFill>
                  <a:srgbClr val="000000"/>
                </a:solidFill>
                <a:cs typeface="Calibri" panose="020F0502020204030204" pitchFamily="34" charset="0"/>
              </a:rPr>
              <a:t>91,2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тыс. руб., за 2022 год - 91 тыс. руб.</a:t>
            </a:r>
            <a:r>
              <a:rPr lang="en-US" sz="1400" dirty="0">
                <a:solidFill>
                  <a:srgbClr val="000000"/>
                </a:solidFill>
              </a:rPr>
              <a:t>)</a:t>
            </a:r>
            <a:endParaRPr lang="ru-RU" sz="1400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D72DD14-4788-0DDE-55FB-02F732451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2767317"/>
              </p:ext>
            </p:extLst>
          </p:nvPr>
        </p:nvGraphicFramePr>
        <p:xfrm>
          <a:off x="5087888" y="2139060"/>
          <a:ext cx="6984776" cy="1649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0A302C2-5D91-4363-BD39-0233B33676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80218"/>
              </p:ext>
            </p:extLst>
          </p:nvPr>
        </p:nvGraphicFramePr>
        <p:xfrm>
          <a:off x="5231904" y="4399031"/>
          <a:ext cx="6696744" cy="183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18917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4253" y="288111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Оборудование поликлиники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33900"/>
          <a:stretch/>
        </p:blipFill>
        <p:spPr>
          <a:xfrm>
            <a:off x="7824192" y="2013812"/>
            <a:ext cx="4131282" cy="436965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33">
            <a:extLst>
              <a:ext uri="{FF2B5EF4-FFF2-40B4-BE49-F238E27FC236}">
                <a16:creationId xmlns:a16="http://schemas.microsoft.com/office/drawing/2014/main" id="{D4FD30EA-BB17-4298-8CC2-8B9A061AE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561" y="924006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8FC750-C791-4A04-8F25-958D64B2D018}"/>
              </a:ext>
            </a:extLst>
          </p:cNvPr>
          <p:cNvSpPr txBox="1"/>
          <p:nvPr/>
        </p:nvSpPr>
        <p:spPr>
          <a:xfrm>
            <a:off x="9408368" y="112474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(Ф5)</a:t>
            </a:r>
          </a:p>
        </p:txBody>
      </p:sp>
      <p:graphicFrame>
        <p:nvGraphicFramePr>
          <p:cNvPr id="12" name="Таблица 3">
            <a:extLst>
              <a:ext uri="{FF2B5EF4-FFF2-40B4-BE49-F238E27FC236}">
                <a16:creationId xmlns:a16="http://schemas.microsoft.com/office/drawing/2014/main" id="{ECA3BCF7-1D24-43DC-AFB7-6758F34C383E}"/>
              </a:ext>
            </a:extLst>
          </p:cNvPr>
          <p:cNvGraphicFramePr>
            <a:graphicFrameLocks noGrp="1"/>
          </p:cNvGraphicFramePr>
          <p:nvPr/>
        </p:nvGraphicFramePr>
        <p:xfrm>
          <a:off x="407368" y="813544"/>
          <a:ext cx="7272808" cy="5569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956">
                  <a:extLst>
                    <a:ext uri="{9D8B030D-6E8A-4147-A177-3AD203B41FA5}">
                      <a16:colId xmlns:a16="http://schemas.microsoft.com/office/drawing/2014/main" val="1131816778"/>
                    </a:ext>
                  </a:extLst>
                </a:gridCol>
                <a:gridCol w="881553">
                  <a:extLst>
                    <a:ext uri="{9D8B030D-6E8A-4147-A177-3AD203B41FA5}">
                      <a16:colId xmlns:a16="http://schemas.microsoft.com/office/drawing/2014/main" val="4003130143"/>
                    </a:ext>
                  </a:extLst>
                </a:gridCol>
                <a:gridCol w="4334299">
                  <a:extLst>
                    <a:ext uri="{9D8B030D-6E8A-4147-A177-3AD203B41FA5}">
                      <a16:colId xmlns:a16="http://schemas.microsoft.com/office/drawing/2014/main" val="571889380"/>
                    </a:ext>
                  </a:extLst>
                </a:gridCol>
              </a:tblGrid>
              <a:tr h="482170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модели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96941"/>
                  </a:ext>
                </a:extLst>
              </a:tr>
              <a:tr h="48217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Рентген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«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РИМ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»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, «Ренекс-2» 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522061"/>
                  </a:ext>
                </a:extLst>
              </a:tr>
              <a:tr h="48217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Флюорограф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ФЦМ «РЕНЕКС-РЦ»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755726"/>
                  </a:ext>
                </a:extLst>
              </a:tr>
              <a:tr h="48217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Маммограф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GE «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Senografe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Pristina»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759032"/>
                  </a:ext>
                </a:extLst>
              </a:tr>
              <a:tr h="6999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УЗИ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экспертного класса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4 (2)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Logiq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GE Vivid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Mindrey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27467"/>
                  </a:ext>
                </a:extLst>
              </a:tr>
              <a:tr h="317109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датчики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конвексные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26612"/>
                  </a:ext>
                </a:extLst>
              </a:tr>
              <a:tr h="317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линейные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11984"/>
                  </a:ext>
                </a:extLst>
              </a:tr>
              <a:tr h="317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секторные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952"/>
                  </a:ext>
                </a:extLst>
              </a:tr>
              <a:tr h="317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ректовагинальные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048063"/>
                  </a:ext>
                </a:extLst>
              </a:tr>
              <a:tr h="568761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Спирограф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Spirolab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III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249011"/>
                  </a:ext>
                </a:extLst>
              </a:tr>
              <a:tr h="56876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датчиков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 / 3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Миокард-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 2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006507"/>
                  </a:ext>
                </a:extLst>
              </a:tr>
              <a:tr h="53530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СМАД</a:t>
                      </a: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регистраторов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  <a:alpha val="68000"/>
                          </a:schemeClr>
                        </a:gs>
                        <a:gs pos="51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77000">
                          <a:schemeClr val="accent1">
                            <a:lumMod val="45000"/>
                            <a:lumOff val="55000"/>
                            <a:alpha val="70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Медиком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3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405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64D2E0-0633-4285-9EFF-5892C088E5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" r="7915" b="14941"/>
          <a:stretch/>
        </p:blipFill>
        <p:spPr>
          <a:xfrm>
            <a:off x="2514515" y="2499238"/>
            <a:ext cx="3291001" cy="1911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49">
            <a:extLst>
              <a:ext uri="{FF2B5EF4-FFF2-40B4-BE49-F238E27FC236}">
                <a16:creationId xmlns:a16="http://schemas.microsoft.com/office/drawing/2014/main" id="{2E160C1A-D955-4873-B707-447824854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759916"/>
            <a:ext cx="4464496" cy="173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latin typeface="Roboto" panose="020B0604020202020204" charset="0"/>
                <a:ea typeface="Roboto" panose="020B0604020202020204" charset="0"/>
              </a:rPr>
              <a:t>Филиал № 1 ГБУЗ «ГП № 175 ДЗМ» </a:t>
            </a: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расположен по адресу: ул. Старый Гай, дом 5. 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Поликлиника расположена в типовом 4-х этажном здании 1975 года постройки. Обслуживает взрослое население района Вешняки Восточного административного округа города Москвы. 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Численность прикрепленного населения к филиалу  № 1 составляет  </a:t>
            </a:r>
            <a:r>
              <a:rPr lang="ru-RU" altLang="en-US" sz="1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B0604020202020204" charset="0"/>
                <a:ea typeface="Roboto" panose="020B0604020202020204" charset="0"/>
              </a:rPr>
              <a:t>49712</a:t>
            </a: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 человек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7DDF808-7791-474D-BB2D-103ADA8222A8}"/>
              </a:ext>
            </a:extLst>
          </p:cNvPr>
          <p:cNvSpPr txBox="1">
            <a:spLocks/>
          </p:cNvSpPr>
          <p:nvPr/>
        </p:nvSpPr>
        <p:spPr bwMode="auto">
          <a:xfrm>
            <a:off x="479376" y="324115"/>
            <a:ext cx="9937104" cy="33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 Филиала № 1 и головного здания ГП № 175</a:t>
            </a:r>
          </a:p>
        </p:txBody>
      </p:sp>
      <p:sp>
        <p:nvSpPr>
          <p:cNvPr id="13" name="Прямоугольник 49">
            <a:extLst>
              <a:ext uri="{FF2B5EF4-FFF2-40B4-BE49-F238E27FC236}">
                <a16:creationId xmlns:a16="http://schemas.microsoft.com/office/drawing/2014/main" id="{38D587C4-2A01-49C3-9EEF-DA0008958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80" y="806641"/>
            <a:ext cx="4464496" cy="173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latin typeface="Roboto" panose="020B0604020202020204" charset="0"/>
                <a:ea typeface="Roboto" panose="020B0604020202020204" charset="0"/>
              </a:rPr>
              <a:t>Головное здание ГБУЗ «ГП № 175 ДЗМ» </a:t>
            </a: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расположено по адресу: ул. Челябинская, дом 16, корпус 2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Поликлиника расположена в типовом 4-х этажном здании 1977 года постройки. Обслуживает взрослое население района Ивановское Восточного административного округа города Москвы. 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Численность прикрепленного населения к головному зданию составляет  </a:t>
            </a:r>
            <a:r>
              <a:rPr lang="ru-RU" altLang="en-US" sz="1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B0604020202020204" charset="0"/>
                <a:ea typeface="Roboto" panose="020B0604020202020204" charset="0"/>
              </a:rPr>
              <a:t>44553</a:t>
            </a: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 человек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3A36B3-6344-43AF-AB78-2DB1836B7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723" y="2499238"/>
            <a:ext cx="2875042" cy="19119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11A200-998D-4293-8ABF-603E658CD18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82" y="3789040"/>
            <a:ext cx="3829517" cy="259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3D4312D-BBD1-488F-BD2F-0E44E772D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501" y="3790421"/>
            <a:ext cx="3829517" cy="2590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7337C5B-C0B7-4725-B042-B0A90D763CC4}"/>
              </a:ext>
            </a:extLst>
          </p:cNvPr>
          <p:cNvSpPr txBox="1"/>
          <p:nvPr/>
        </p:nvSpPr>
        <p:spPr>
          <a:xfrm>
            <a:off x="4701378" y="5972416"/>
            <a:ext cx="936104" cy="37457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8" name="Соединитель: уступ 40">
            <a:extLst>
              <a:ext uri="{FF2B5EF4-FFF2-40B4-BE49-F238E27FC236}">
                <a16:creationId xmlns:a16="http://schemas.microsoft.com/office/drawing/2014/main" id="{A8F29629-0072-414B-BB72-07D5A73D55C8}"/>
              </a:ext>
            </a:extLst>
          </p:cNvPr>
          <p:cNvCxnSpPr>
            <a:cxnSpLocks/>
            <a:endCxn id="17" idx="1"/>
          </p:cNvCxnSpPr>
          <p:nvPr/>
        </p:nvCxnSpPr>
        <p:spPr>
          <a:xfrm rot="5400000">
            <a:off x="4044035" y="5068486"/>
            <a:ext cx="1748559" cy="433872"/>
          </a:xfrm>
          <a:prstGeom prst="bentConnector4">
            <a:avLst>
              <a:gd name="adj1" fmla="val 44645"/>
              <a:gd name="adj2" fmla="val 152688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DA4F79F-E916-4EAC-9AC7-B47F4DC515D2}"/>
              </a:ext>
            </a:extLst>
          </p:cNvPr>
          <p:cNvSpPr txBox="1"/>
          <p:nvPr/>
        </p:nvSpPr>
        <p:spPr>
          <a:xfrm>
            <a:off x="1119217" y="2722613"/>
            <a:ext cx="1024575" cy="37457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2" name="Соединитель: уступ 40">
            <a:extLst>
              <a:ext uri="{FF2B5EF4-FFF2-40B4-BE49-F238E27FC236}">
                <a16:creationId xmlns:a16="http://schemas.microsoft.com/office/drawing/2014/main" id="{FD5F11E8-D927-47D5-96E7-5BF218D23F0F}"/>
              </a:ext>
            </a:extLst>
          </p:cNvPr>
          <p:cNvCxnSpPr>
            <a:cxnSpLocks/>
            <a:endCxn id="21" idx="1"/>
          </p:cNvCxnSpPr>
          <p:nvPr/>
        </p:nvCxnSpPr>
        <p:spPr>
          <a:xfrm rot="16200000" flipV="1">
            <a:off x="998533" y="3030583"/>
            <a:ext cx="828464" cy="587095"/>
          </a:xfrm>
          <a:prstGeom prst="bentConnector4">
            <a:avLst>
              <a:gd name="adj1" fmla="val 38697"/>
              <a:gd name="adj2" fmla="val 138937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87F2C96-564E-498F-854B-C346BF184061}"/>
              </a:ext>
            </a:extLst>
          </p:cNvPr>
          <p:cNvSpPr txBox="1"/>
          <p:nvPr/>
        </p:nvSpPr>
        <p:spPr>
          <a:xfrm>
            <a:off x="10231651" y="2846457"/>
            <a:ext cx="936104" cy="37457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30" name="Соединитель: уступ 40">
            <a:extLst>
              <a:ext uri="{FF2B5EF4-FFF2-40B4-BE49-F238E27FC236}">
                <a16:creationId xmlns:a16="http://schemas.microsoft.com/office/drawing/2014/main" id="{5CFBF32A-951B-4188-809A-7ECC529AF3E1}"/>
              </a:ext>
            </a:extLst>
          </p:cNvPr>
          <p:cNvCxnSpPr>
            <a:cxnSpLocks/>
            <a:endCxn id="29" idx="1"/>
          </p:cNvCxnSpPr>
          <p:nvPr/>
        </p:nvCxnSpPr>
        <p:spPr>
          <a:xfrm rot="16200000" flipV="1">
            <a:off x="10126438" y="3138957"/>
            <a:ext cx="755297" cy="544869"/>
          </a:xfrm>
          <a:prstGeom prst="bentConnector4">
            <a:avLst>
              <a:gd name="adj1" fmla="val 37602"/>
              <a:gd name="adj2" fmla="val 141955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641B7762-6816-4769-AEBA-5D0400F6A2F6}"/>
              </a:ext>
            </a:extLst>
          </p:cNvPr>
          <p:cNvSpPr txBox="1"/>
          <p:nvPr/>
        </p:nvSpPr>
        <p:spPr>
          <a:xfrm>
            <a:off x="6760511" y="5972416"/>
            <a:ext cx="936104" cy="37457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47" name="Соединитель: уступ 40">
            <a:extLst>
              <a:ext uri="{FF2B5EF4-FFF2-40B4-BE49-F238E27FC236}">
                <a16:creationId xmlns:a16="http://schemas.microsoft.com/office/drawing/2014/main" id="{E1991313-EB49-421E-9F68-D6F0720DDB18}"/>
              </a:ext>
            </a:extLst>
          </p:cNvPr>
          <p:cNvCxnSpPr>
            <a:cxnSpLocks/>
            <a:endCxn id="46" idx="1"/>
          </p:cNvCxnSpPr>
          <p:nvPr/>
        </p:nvCxnSpPr>
        <p:spPr>
          <a:xfrm rot="5400000">
            <a:off x="6103169" y="5068486"/>
            <a:ext cx="1748559" cy="433873"/>
          </a:xfrm>
          <a:prstGeom prst="bentConnector4">
            <a:avLst>
              <a:gd name="adj1" fmla="val 44645"/>
              <a:gd name="adj2" fmla="val 152688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2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Заголовок 1">
            <a:extLst>
              <a:ext uri="{FF2B5EF4-FFF2-40B4-BE49-F238E27FC236}">
                <a16:creationId xmlns:a16="http://schemas.microsoft.com/office/drawing/2014/main" id="{025898AE-C55C-4AFA-86E8-536740FB2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70" y="253282"/>
            <a:ext cx="10515600" cy="542925"/>
          </a:xfrm>
        </p:spPr>
        <p:txBody>
          <a:bodyPr/>
          <a:lstStyle/>
          <a:p>
            <a:pPr eaLnBrk="1" hangingPunct="1"/>
            <a:r>
              <a:rPr lang="ru-RU" altLang="ru-RU" sz="2000" dirty="0">
                <a:latin typeface="Roboto"/>
                <a:ea typeface="Roboto"/>
                <a:cs typeface="Roboto"/>
              </a:rPr>
              <a:t>Основные показатели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E547C57-87B5-4A2A-80DD-E707637BC43E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Заголовок 1">
            <a:extLst>
              <a:ext uri="{FF2B5EF4-FFF2-40B4-BE49-F238E27FC236}">
                <a16:creationId xmlns:a16="http://schemas.microsoft.com/office/drawing/2014/main" id="{9255D072-BD04-4C60-88E7-261112819FA2}"/>
              </a:ext>
            </a:extLst>
          </p:cNvPr>
          <p:cNvSpPr txBox="1">
            <a:spLocks/>
          </p:cNvSpPr>
          <p:nvPr/>
        </p:nvSpPr>
        <p:spPr bwMode="auto">
          <a:xfrm>
            <a:off x="439641" y="1161903"/>
            <a:ext cx="4048747" cy="14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Roboto"/>
                <a:ea typeface="Roboto"/>
                <a:cs typeface="Roboto"/>
              </a:rPr>
              <a:t>Численность прикрепленного населения</a:t>
            </a:r>
          </a:p>
        </p:txBody>
      </p:sp>
      <p:sp>
        <p:nvSpPr>
          <p:cNvPr id="4109" name="Заголовок 1">
            <a:extLst>
              <a:ext uri="{FF2B5EF4-FFF2-40B4-BE49-F238E27FC236}">
                <a16:creationId xmlns:a16="http://schemas.microsoft.com/office/drawing/2014/main" id="{E21FB959-5552-487B-8927-243E01D3CE4B}"/>
              </a:ext>
            </a:extLst>
          </p:cNvPr>
          <p:cNvSpPr txBox="1">
            <a:spLocks/>
          </p:cNvSpPr>
          <p:nvPr/>
        </p:nvSpPr>
        <p:spPr bwMode="auto">
          <a:xfrm>
            <a:off x="2620789" y="1347787"/>
            <a:ext cx="1540698" cy="61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/>
              <a:t>184 860</a:t>
            </a:r>
            <a:endParaRPr lang="ru-RU" altLang="ru-RU" sz="35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Roboto"/>
                <a:ea typeface="Roboto"/>
                <a:cs typeface="Roboto"/>
              </a:rPr>
              <a:t>человек</a:t>
            </a:r>
          </a:p>
        </p:txBody>
      </p:sp>
      <p:graphicFrame>
        <p:nvGraphicFramePr>
          <p:cNvPr id="2" name="Диаграмма 37">
            <a:extLst>
              <a:ext uri="{FF2B5EF4-FFF2-40B4-BE49-F238E27FC236}">
                <a16:creationId xmlns:a16="http://schemas.microsoft.com/office/drawing/2014/main" id="{D645BBFC-1904-478B-A97E-156363D416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812184"/>
              </p:ext>
            </p:extLst>
          </p:nvPr>
        </p:nvGraphicFramePr>
        <p:xfrm>
          <a:off x="7247472" y="829719"/>
          <a:ext cx="3889893" cy="181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114" name="Рисунок 39">
            <a:extLst>
              <a:ext uri="{FF2B5EF4-FFF2-40B4-BE49-F238E27FC236}">
                <a16:creationId xmlns:a16="http://schemas.microsoft.com/office/drawing/2014/main" id="{83104AB6-96BB-4587-9A0A-191477610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485754"/>
            <a:ext cx="1210548" cy="121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Рисунок 40">
            <a:extLst>
              <a:ext uri="{FF2B5EF4-FFF2-40B4-BE49-F238E27FC236}">
                <a16:creationId xmlns:a16="http://schemas.microsoft.com/office/drawing/2014/main" id="{3170ABC8-CA9F-4A83-971F-2A64E8E43D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592118"/>
            <a:ext cx="1116802" cy="111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Скругленный прямоугольник 24">
            <a:extLst>
              <a:ext uri="{FF2B5EF4-FFF2-40B4-BE49-F238E27FC236}">
                <a16:creationId xmlns:a16="http://schemas.microsoft.com/office/drawing/2014/main" id="{981165B0-8622-4B37-A8CC-1F52CDD9F94F}"/>
              </a:ext>
            </a:extLst>
          </p:cNvPr>
          <p:cNvSpPr/>
          <p:nvPr/>
        </p:nvSpPr>
        <p:spPr>
          <a:xfrm>
            <a:off x="504627" y="2852936"/>
            <a:ext cx="11017250" cy="3610759"/>
          </a:xfrm>
          <a:prstGeom prst="roundRect">
            <a:avLst>
              <a:gd name="adj" fmla="val 1954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Скругленный прямоугольник 25">
            <a:extLst>
              <a:ext uri="{FF2B5EF4-FFF2-40B4-BE49-F238E27FC236}">
                <a16:creationId xmlns:a16="http://schemas.microsoft.com/office/drawing/2014/main" id="{85675247-381F-43DE-B306-FAB21BC2B56D}"/>
              </a:ext>
            </a:extLst>
          </p:cNvPr>
          <p:cNvSpPr/>
          <p:nvPr/>
        </p:nvSpPr>
        <p:spPr>
          <a:xfrm>
            <a:off x="2424113" y="2891282"/>
            <a:ext cx="1373187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5" name="Заголовок 1">
            <a:extLst>
              <a:ext uri="{FF2B5EF4-FFF2-40B4-BE49-F238E27FC236}">
                <a16:creationId xmlns:a16="http://schemas.microsoft.com/office/drawing/2014/main" id="{5A2328AA-64CA-4C63-9BE6-DA28F0CFBF3F}"/>
              </a:ext>
            </a:extLst>
          </p:cNvPr>
          <p:cNvSpPr txBox="1">
            <a:spLocks/>
          </p:cNvSpPr>
          <p:nvPr/>
        </p:nvSpPr>
        <p:spPr bwMode="auto">
          <a:xfrm>
            <a:off x="1165270" y="4835498"/>
            <a:ext cx="1274717" cy="150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Roboto"/>
                <a:ea typeface="Roboto"/>
                <a:cs typeface="Roboto"/>
              </a:rPr>
              <a:t>Мощность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200" dirty="0">
              <a:latin typeface="Roboto"/>
              <a:ea typeface="Roboto"/>
              <a:cs typeface="Roboto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400" dirty="0">
              <a:latin typeface="Roboto"/>
              <a:ea typeface="Roboto"/>
              <a:cs typeface="Roboto"/>
            </a:endParaRPr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id="{AE035F87-350F-4FAE-ADE2-755C99653348}"/>
              </a:ext>
            </a:extLst>
          </p:cNvPr>
          <p:cNvSpPr txBox="1">
            <a:spLocks/>
          </p:cNvSpPr>
          <p:nvPr/>
        </p:nvSpPr>
        <p:spPr bwMode="auto">
          <a:xfrm>
            <a:off x="2439988" y="3645024"/>
            <a:ext cx="143986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Roboto"/>
                <a:ea typeface="Roboto"/>
                <a:cs typeface="Roboto"/>
              </a:rPr>
              <a:t>44366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15915</a:t>
            </a:r>
            <a:r>
              <a:rPr lang="en-US" altLang="ru-RU" sz="900" dirty="0">
                <a:latin typeface="Roboto"/>
                <a:ea typeface="Roboto"/>
                <a:cs typeface="Roboto"/>
              </a:rPr>
              <a:t> 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pic>
        <p:nvPicPr>
          <p:cNvPr id="50" name="Рисунок 33">
            <a:extLst>
              <a:ext uri="{FF2B5EF4-FFF2-40B4-BE49-F238E27FC236}">
                <a16:creationId xmlns:a16="http://schemas.microsoft.com/office/drawing/2014/main" id="{F356A99C-4EB0-404E-A41D-06135E85D0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21" y="5007357"/>
            <a:ext cx="768820" cy="8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Box 1">
            <a:extLst>
              <a:ext uri="{FF2B5EF4-FFF2-40B4-BE49-F238E27FC236}">
                <a16:creationId xmlns:a16="http://schemas.microsoft.com/office/drawing/2014/main" id="{594CEAB6-527B-425C-A366-0F81A3996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530" y="1958202"/>
            <a:ext cx="17069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/>
              <a:t>37,4% </a:t>
            </a:r>
            <a:r>
              <a:rPr lang="ru-RU" altLang="ru-RU" sz="1200" dirty="0"/>
              <a:t>пациентов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/>
              <a:t>в возрасте 60 лет и старше</a:t>
            </a:r>
            <a:endParaRPr lang="ru-RU" altLang="ru-RU" sz="1600" dirty="0"/>
          </a:p>
        </p:txBody>
      </p:sp>
      <p:sp>
        <p:nvSpPr>
          <p:cNvPr id="55" name="Скругленный прямоугольник 25">
            <a:extLst>
              <a:ext uri="{FF2B5EF4-FFF2-40B4-BE49-F238E27FC236}">
                <a16:creationId xmlns:a16="http://schemas.microsoft.com/office/drawing/2014/main" id="{A51A41FB-7525-4E37-9120-FAFBAAA53A18}"/>
              </a:ext>
            </a:extLst>
          </p:cNvPr>
          <p:cNvSpPr/>
          <p:nvPr/>
        </p:nvSpPr>
        <p:spPr>
          <a:xfrm>
            <a:off x="3919538" y="2889694"/>
            <a:ext cx="1373187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Заголовок 1">
            <a:extLst>
              <a:ext uri="{FF2B5EF4-FFF2-40B4-BE49-F238E27FC236}">
                <a16:creationId xmlns:a16="http://schemas.microsoft.com/office/drawing/2014/main" id="{7FC4E634-9435-4546-B90B-C47C5168CC38}"/>
              </a:ext>
            </a:extLst>
          </p:cNvPr>
          <p:cNvSpPr txBox="1">
            <a:spLocks/>
          </p:cNvSpPr>
          <p:nvPr/>
        </p:nvSpPr>
        <p:spPr bwMode="auto">
          <a:xfrm>
            <a:off x="3935413" y="3643436"/>
            <a:ext cx="143986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51761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9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</a:b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18683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59" name="Скругленный прямоугольник 25">
            <a:extLst>
              <a:ext uri="{FF2B5EF4-FFF2-40B4-BE49-F238E27FC236}">
                <a16:creationId xmlns:a16="http://schemas.microsoft.com/office/drawing/2014/main" id="{2FEC3842-3414-44DD-9569-F7FB699B1AE0}"/>
              </a:ext>
            </a:extLst>
          </p:cNvPr>
          <p:cNvSpPr/>
          <p:nvPr/>
        </p:nvSpPr>
        <p:spPr>
          <a:xfrm>
            <a:off x="5432425" y="2889694"/>
            <a:ext cx="1373188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8CBA0D6-6813-4A86-B5BE-D74FF3201DD5}"/>
              </a:ext>
            </a:extLst>
          </p:cNvPr>
          <p:cNvSpPr txBox="1">
            <a:spLocks/>
          </p:cNvSpPr>
          <p:nvPr/>
        </p:nvSpPr>
        <p:spPr bwMode="auto">
          <a:xfrm>
            <a:off x="5448300" y="3643436"/>
            <a:ext cx="1439863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36972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9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</a:b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13147</a:t>
            </a:r>
            <a:r>
              <a:rPr lang="en-US" altLang="ru-RU" sz="900" dirty="0">
                <a:latin typeface="Roboto"/>
                <a:ea typeface="Roboto"/>
                <a:cs typeface="Roboto"/>
              </a:rPr>
              <a:t> 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63" name="Скругленный прямоугольник 25">
            <a:extLst>
              <a:ext uri="{FF2B5EF4-FFF2-40B4-BE49-F238E27FC236}">
                <a16:creationId xmlns:a16="http://schemas.microsoft.com/office/drawing/2014/main" id="{DD865542-0C33-459B-8093-F2A3B7B22C79}"/>
              </a:ext>
            </a:extLst>
          </p:cNvPr>
          <p:cNvSpPr/>
          <p:nvPr/>
        </p:nvSpPr>
        <p:spPr>
          <a:xfrm>
            <a:off x="6943725" y="2889694"/>
            <a:ext cx="1373188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Заголовок 1">
            <a:extLst>
              <a:ext uri="{FF2B5EF4-FFF2-40B4-BE49-F238E27FC236}">
                <a16:creationId xmlns:a16="http://schemas.microsoft.com/office/drawing/2014/main" id="{E17C60CA-00D3-44CF-8F73-F611CCC95CB8}"/>
              </a:ext>
            </a:extLst>
          </p:cNvPr>
          <p:cNvSpPr txBox="1">
            <a:spLocks/>
          </p:cNvSpPr>
          <p:nvPr/>
        </p:nvSpPr>
        <p:spPr bwMode="auto">
          <a:xfrm>
            <a:off x="6959600" y="3643436"/>
            <a:ext cx="1439863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Roboto"/>
                <a:ea typeface="Roboto"/>
                <a:cs typeface="Roboto"/>
              </a:rPr>
              <a:t>40669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14531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67" name="Скругленный прямоугольник 25">
            <a:extLst>
              <a:ext uri="{FF2B5EF4-FFF2-40B4-BE49-F238E27FC236}">
                <a16:creationId xmlns:a16="http://schemas.microsoft.com/office/drawing/2014/main" id="{E1F75100-DFF5-49E5-AFB6-E59297BF9710}"/>
              </a:ext>
            </a:extLst>
          </p:cNvPr>
          <p:cNvSpPr/>
          <p:nvPr/>
        </p:nvSpPr>
        <p:spPr>
          <a:xfrm>
            <a:off x="8456613" y="2889694"/>
            <a:ext cx="1373187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0" name="Заголовок 1">
            <a:extLst>
              <a:ext uri="{FF2B5EF4-FFF2-40B4-BE49-F238E27FC236}">
                <a16:creationId xmlns:a16="http://schemas.microsoft.com/office/drawing/2014/main" id="{D0AC9D5E-3DCB-4383-99C4-2B0661DFA246}"/>
              </a:ext>
            </a:extLst>
          </p:cNvPr>
          <p:cNvSpPr txBox="1">
            <a:spLocks/>
          </p:cNvSpPr>
          <p:nvPr/>
        </p:nvSpPr>
        <p:spPr bwMode="auto">
          <a:xfrm>
            <a:off x="8472488" y="3643436"/>
            <a:ext cx="143986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30788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9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</a:b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11445</a:t>
            </a:r>
            <a:br>
              <a:rPr lang="ru-RU" altLang="ru-RU" sz="900" dirty="0">
                <a:latin typeface="Roboto"/>
                <a:ea typeface="Roboto"/>
                <a:cs typeface="Roboto"/>
              </a:rPr>
            </a:br>
            <a:r>
              <a:rPr lang="ru-RU" altLang="ru-RU" sz="900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71" name="Скругленный прямоугольник 25">
            <a:extLst>
              <a:ext uri="{FF2B5EF4-FFF2-40B4-BE49-F238E27FC236}">
                <a16:creationId xmlns:a16="http://schemas.microsoft.com/office/drawing/2014/main" id="{97503EBD-9D30-4402-BF69-2E95DEBFA0B3}"/>
              </a:ext>
            </a:extLst>
          </p:cNvPr>
          <p:cNvSpPr/>
          <p:nvPr/>
        </p:nvSpPr>
        <p:spPr>
          <a:xfrm>
            <a:off x="9969500" y="2889694"/>
            <a:ext cx="1373188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" name="Заголовок 1">
            <a:extLst>
              <a:ext uri="{FF2B5EF4-FFF2-40B4-BE49-F238E27FC236}">
                <a16:creationId xmlns:a16="http://schemas.microsoft.com/office/drawing/2014/main" id="{DEDB2764-6F78-4C41-A4BD-B9598AF0D3DB}"/>
              </a:ext>
            </a:extLst>
          </p:cNvPr>
          <p:cNvSpPr txBox="1">
            <a:spLocks/>
          </p:cNvSpPr>
          <p:nvPr/>
        </p:nvSpPr>
        <p:spPr bwMode="auto">
          <a:xfrm>
            <a:off x="9984729" y="3643436"/>
            <a:ext cx="1439863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11092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11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</a:br>
            <a:br>
              <a:rPr lang="ru-RU" altLang="ru-RU" sz="11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</a:br>
            <a:r>
              <a:rPr lang="ru-RU" altLang="ru-RU" sz="1100" b="1" dirty="0">
                <a:latin typeface="Roboto"/>
                <a:ea typeface="Roboto"/>
                <a:cs typeface="Roboto"/>
              </a:rPr>
              <a:t>4151</a:t>
            </a:r>
            <a:br>
              <a:rPr lang="ru-RU" altLang="ru-RU" sz="1100" b="1" dirty="0">
                <a:latin typeface="Roboto"/>
                <a:ea typeface="Roboto"/>
                <a:cs typeface="Roboto"/>
              </a:rPr>
            </a:br>
            <a:r>
              <a:rPr lang="ru-RU" altLang="ru-RU" sz="1100" b="1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48A4DE45-2E59-416A-AF93-F9C5AE551570}"/>
              </a:ext>
            </a:extLst>
          </p:cNvPr>
          <p:cNvSpPr txBox="1">
            <a:spLocks/>
          </p:cNvSpPr>
          <p:nvPr/>
        </p:nvSpPr>
        <p:spPr bwMode="auto">
          <a:xfrm>
            <a:off x="2428875" y="5399623"/>
            <a:ext cx="1439863" cy="98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400" dirty="0">
                <a:latin typeface="Roboto"/>
                <a:ea typeface="Roboto"/>
                <a:cs typeface="Roboto"/>
              </a:rPr>
              <a:t>7</a:t>
            </a:r>
            <a:r>
              <a:rPr lang="ru-RU" altLang="ru-RU" sz="1400" dirty="0">
                <a:latin typeface="Roboto"/>
                <a:ea typeface="Roboto"/>
                <a:cs typeface="Roboto"/>
              </a:rPr>
              <a:t>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900" dirty="0">
              <a:latin typeface="Roboto"/>
              <a:ea typeface="Roboto"/>
              <a:cs typeface="Roboto"/>
            </a:endParaRPr>
          </a:p>
        </p:txBody>
      </p:sp>
      <p:sp>
        <p:nvSpPr>
          <p:cNvPr id="79" name="Заголовок 1">
            <a:extLst>
              <a:ext uri="{FF2B5EF4-FFF2-40B4-BE49-F238E27FC236}">
                <a16:creationId xmlns:a16="http://schemas.microsoft.com/office/drawing/2014/main" id="{8C22CB5C-40EF-45FF-8081-6C8B52D2C647}"/>
              </a:ext>
            </a:extLst>
          </p:cNvPr>
          <p:cNvSpPr txBox="1">
            <a:spLocks/>
          </p:cNvSpPr>
          <p:nvPr/>
        </p:nvSpPr>
        <p:spPr bwMode="auto">
          <a:xfrm>
            <a:off x="3924300" y="5399623"/>
            <a:ext cx="1439863" cy="9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791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900" dirty="0">
              <a:solidFill>
                <a:schemeClr val="bg2">
                  <a:lumMod val="25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1" name="Заголовок 1">
            <a:extLst>
              <a:ext uri="{FF2B5EF4-FFF2-40B4-BE49-F238E27FC236}">
                <a16:creationId xmlns:a16="http://schemas.microsoft.com/office/drawing/2014/main" id="{589BF80E-86A6-4CAF-8521-18487C062B06}"/>
              </a:ext>
            </a:extLst>
          </p:cNvPr>
          <p:cNvSpPr txBox="1">
            <a:spLocks/>
          </p:cNvSpPr>
          <p:nvPr/>
        </p:nvSpPr>
        <p:spPr bwMode="auto">
          <a:xfrm>
            <a:off x="5437188" y="5399623"/>
            <a:ext cx="1439862" cy="9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741</a:t>
            </a:r>
          </a:p>
        </p:txBody>
      </p:sp>
      <p:sp>
        <p:nvSpPr>
          <p:cNvPr id="83" name="Заголовок 1">
            <a:extLst>
              <a:ext uri="{FF2B5EF4-FFF2-40B4-BE49-F238E27FC236}">
                <a16:creationId xmlns:a16="http://schemas.microsoft.com/office/drawing/2014/main" id="{07BFE87B-9791-4B1D-AAF5-03C314E94FA7}"/>
              </a:ext>
            </a:extLst>
          </p:cNvPr>
          <p:cNvSpPr txBox="1">
            <a:spLocks/>
          </p:cNvSpPr>
          <p:nvPr/>
        </p:nvSpPr>
        <p:spPr bwMode="auto">
          <a:xfrm>
            <a:off x="6948488" y="5399623"/>
            <a:ext cx="1441450" cy="98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Roboto"/>
                <a:ea typeface="Roboto"/>
                <a:cs typeface="Roboto"/>
              </a:rPr>
              <a:t>757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900" dirty="0">
              <a:latin typeface="Roboto"/>
              <a:ea typeface="Roboto"/>
              <a:cs typeface="Roboto"/>
            </a:endParaRPr>
          </a:p>
        </p:txBody>
      </p:sp>
      <p:sp>
        <p:nvSpPr>
          <p:cNvPr id="85" name="Заголовок 1">
            <a:extLst>
              <a:ext uri="{FF2B5EF4-FFF2-40B4-BE49-F238E27FC236}">
                <a16:creationId xmlns:a16="http://schemas.microsoft.com/office/drawing/2014/main" id="{868185F6-EC21-4F45-90D0-CB40A9B48570}"/>
              </a:ext>
            </a:extLst>
          </p:cNvPr>
          <p:cNvSpPr txBox="1">
            <a:spLocks/>
          </p:cNvSpPr>
          <p:nvPr/>
        </p:nvSpPr>
        <p:spPr bwMode="auto">
          <a:xfrm>
            <a:off x="8461375" y="5399623"/>
            <a:ext cx="1439863" cy="9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754</a:t>
            </a:r>
          </a:p>
        </p:txBody>
      </p:sp>
      <p:sp>
        <p:nvSpPr>
          <p:cNvPr id="87" name="Заголовок 1">
            <a:extLst>
              <a:ext uri="{FF2B5EF4-FFF2-40B4-BE49-F238E27FC236}">
                <a16:creationId xmlns:a16="http://schemas.microsoft.com/office/drawing/2014/main" id="{8F806476-2739-4A6A-A2ED-E333E6D755C2}"/>
              </a:ext>
            </a:extLst>
          </p:cNvPr>
          <p:cNvSpPr txBox="1">
            <a:spLocks/>
          </p:cNvSpPr>
          <p:nvPr/>
        </p:nvSpPr>
        <p:spPr bwMode="auto">
          <a:xfrm>
            <a:off x="9974263" y="5399623"/>
            <a:ext cx="1439862" cy="98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134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100" b="1" dirty="0">
              <a:solidFill>
                <a:schemeClr val="bg2">
                  <a:lumMod val="25000"/>
                </a:schemeClr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8" name="Заголовок 1">
            <a:extLst>
              <a:ext uri="{FF2B5EF4-FFF2-40B4-BE49-F238E27FC236}">
                <a16:creationId xmlns:a16="http://schemas.microsoft.com/office/drawing/2014/main" id="{4392FD6E-50BD-41FF-86AE-F86A9016C875}"/>
              </a:ext>
            </a:extLst>
          </p:cNvPr>
          <p:cNvSpPr txBox="1">
            <a:spLocks/>
          </p:cNvSpPr>
          <p:nvPr/>
        </p:nvSpPr>
        <p:spPr bwMode="auto">
          <a:xfrm>
            <a:off x="551384" y="4117395"/>
            <a:ext cx="18716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Roboto"/>
                <a:ea typeface="Roboto"/>
                <a:cs typeface="Roboto"/>
              </a:rPr>
              <a:t>Прикрепленное население</a:t>
            </a:r>
          </a:p>
        </p:txBody>
      </p:sp>
      <p:pic>
        <p:nvPicPr>
          <p:cNvPr id="89" name="Рисунок 36">
            <a:extLst>
              <a:ext uri="{FF2B5EF4-FFF2-40B4-BE49-F238E27FC236}">
                <a16:creationId xmlns:a16="http://schemas.microsoft.com/office/drawing/2014/main" id="{DEDFCDE7-1061-4111-93E0-72CFBBEE5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72" y="3353808"/>
            <a:ext cx="71913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Рисунок 38">
            <a:extLst>
              <a:ext uri="{FF2B5EF4-FFF2-40B4-BE49-F238E27FC236}">
                <a16:creationId xmlns:a16="http://schemas.microsoft.com/office/drawing/2014/main" id="{EB0D7749-C667-4127-8CC3-13D79DE349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70" y="3284984"/>
            <a:ext cx="665162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Заголовок 1">
            <a:extLst>
              <a:ext uri="{FF2B5EF4-FFF2-40B4-BE49-F238E27FC236}">
                <a16:creationId xmlns:a16="http://schemas.microsoft.com/office/drawing/2014/main" id="{D85F107E-D9F4-4AD8-871E-79D046B67CEC}"/>
              </a:ext>
            </a:extLst>
          </p:cNvPr>
          <p:cNvSpPr txBox="1">
            <a:spLocks/>
          </p:cNvSpPr>
          <p:nvPr/>
        </p:nvSpPr>
        <p:spPr>
          <a:xfrm>
            <a:off x="2367334" y="2998540"/>
            <a:ext cx="1512516" cy="54133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ГП №175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9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головное здание</a:t>
            </a:r>
          </a:p>
        </p:txBody>
      </p:sp>
      <p:sp>
        <p:nvSpPr>
          <p:cNvPr id="92" name="Заголовок 1">
            <a:extLst>
              <a:ext uri="{FF2B5EF4-FFF2-40B4-BE49-F238E27FC236}">
                <a16:creationId xmlns:a16="http://schemas.microsoft.com/office/drawing/2014/main" id="{F420E097-ACAE-42B4-B976-E4E5EAE85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759" y="2996952"/>
            <a:ext cx="143986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ГП №175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филиал 1</a:t>
            </a:r>
          </a:p>
        </p:txBody>
      </p:sp>
      <p:sp>
        <p:nvSpPr>
          <p:cNvPr id="93" name="Заголовок 1">
            <a:extLst>
              <a:ext uri="{FF2B5EF4-FFF2-40B4-BE49-F238E27FC236}">
                <a16:creationId xmlns:a16="http://schemas.microsoft.com/office/drawing/2014/main" id="{3594F8DE-5C74-4090-A51F-79B4DA0A4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646" y="2996952"/>
            <a:ext cx="1439863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ГП №175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филиал 2</a:t>
            </a:r>
          </a:p>
        </p:txBody>
      </p:sp>
      <p:sp>
        <p:nvSpPr>
          <p:cNvPr id="94" name="Заголовок 1">
            <a:extLst>
              <a:ext uri="{FF2B5EF4-FFF2-40B4-BE49-F238E27FC236}">
                <a16:creationId xmlns:a16="http://schemas.microsoft.com/office/drawing/2014/main" id="{79A4EA52-E404-4271-94ED-C42E569FD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946" y="2996952"/>
            <a:ext cx="144145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latin typeface="Roboto"/>
                <a:ea typeface="Roboto"/>
                <a:cs typeface="Roboto"/>
              </a:rPr>
              <a:t>ГП №175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latin typeface="Roboto"/>
                <a:ea typeface="Roboto"/>
                <a:cs typeface="Roboto"/>
              </a:rPr>
              <a:t>филиал 3</a:t>
            </a:r>
          </a:p>
        </p:txBody>
      </p:sp>
      <p:sp>
        <p:nvSpPr>
          <p:cNvPr id="95" name="Заголовок 1">
            <a:extLst>
              <a:ext uri="{FF2B5EF4-FFF2-40B4-BE49-F238E27FC236}">
                <a16:creationId xmlns:a16="http://schemas.microsoft.com/office/drawing/2014/main" id="{36818AC6-CE00-46A9-AD76-3C2C4D3F5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834" y="2996952"/>
            <a:ext cx="143986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ГП №175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000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филиал 4</a:t>
            </a:r>
          </a:p>
        </p:txBody>
      </p:sp>
      <p:sp>
        <p:nvSpPr>
          <p:cNvPr id="96" name="Заголовок 1">
            <a:extLst>
              <a:ext uri="{FF2B5EF4-FFF2-40B4-BE49-F238E27FC236}">
                <a16:creationId xmlns:a16="http://schemas.microsoft.com/office/drawing/2014/main" id="{CB4476B5-C48B-4F69-B41E-4EBE3836A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2721" y="2996952"/>
            <a:ext cx="1439863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2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ГП №175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2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филиал 5</a:t>
            </a:r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21FB23D6-E694-4CE1-A92F-97798750180E}"/>
              </a:ext>
            </a:extLst>
          </p:cNvPr>
          <p:cNvSpPr txBox="1">
            <a:spLocks/>
          </p:cNvSpPr>
          <p:nvPr/>
        </p:nvSpPr>
        <p:spPr bwMode="auto">
          <a:xfrm>
            <a:off x="9959604" y="4779654"/>
            <a:ext cx="1439863" cy="65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3770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пациентов до 18 лет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9937104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 Филиала № 1 и Головного здания ГП № 175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CB0906-F4C1-48A1-A339-BB3E3DF2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3720717"/>
            <a:ext cx="2579352" cy="251142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57F6496-8EA9-4A7C-A8E9-23BA5DD950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3720716"/>
            <a:ext cx="2282282" cy="2511429"/>
          </a:xfrm>
          <a:prstGeom prst="rect">
            <a:avLst/>
          </a:prstGeom>
        </p:spPr>
      </p:pic>
      <p:sp>
        <p:nvSpPr>
          <p:cNvPr id="19" name="Прямоугольник 49">
            <a:extLst>
              <a:ext uri="{FF2B5EF4-FFF2-40B4-BE49-F238E27FC236}">
                <a16:creationId xmlns:a16="http://schemas.microsoft.com/office/drawing/2014/main" id="{F90188FF-3CB5-4CA9-88C5-F92058394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168" y="3577523"/>
            <a:ext cx="4282425" cy="2606739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solidFill>
              <a:srgbClr val="49BED8"/>
            </a:solidFill>
          </a:ln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Почему нам необходим капитальный ремонт?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За свою многолетнюю историю здания филиала № 1 ГБУЗ «ГП № 175 ДЗМ» и головного здания ГБУЗ «ГП № 175 ДЗМ» не соответствует современным требованиям.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Планировка помещений поликлиники не соответствует стандартам современной медицины.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Внешний и внутренний вид зданий, коммуникации и прилегающая к поликлинике территория требуют обновления.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E876E-550E-408A-95DB-364C9D85C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25" y="751658"/>
            <a:ext cx="4134730" cy="25703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160DC2-FBD6-4209-B109-CE14B41C06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719008"/>
            <a:ext cx="4282425" cy="26067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9E2CE4-3F58-4CE5-8365-38E4E8A0D9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61" y="728125"/>
            <a:ext cx="2351252" cy="260673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D0B0C9D-D0FD-4B0C-8CA1-E8814652EA88}"/>
              </a:ext>
            </a:extLst>
          </p:cNvPr>
          <p:cNvSpPr txBox="1"/>
          <p:nvPr/>
        </p:nvSpPr>
        <p:spPr>
          <a:xfrm>
            <a:off x="298561" y="5119553"/>
            <a:ext cx="1548967" cy="715089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C450BB-8A96-49D1-9DDD-65E6E6A55BC2}"/>
              </a:ext>
            </a:extLst>
          </p:cNvPr>
          <p:cNvSpPr txBox="1"/>
          <p:nvPr/>
        </p:nvSpPr>
        <p:spPr>
          <a:xfrm>
            <a:off x="298561" y="3861048"/>
            <a:ext cx="1548967" cy="715089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9" name="Стрелка: вверх 28">
            <a:extLst>
              <a:ext uri="{FF2B5EF4-FFF2-40B4-BE49-F238E27FC236}">
                <a16:creationId xmlns:a16="http://schemas.microsoft.com/office/drawing/2014/main" id="{A5F7B2D6-71F5-4CB3-833B-58D9C1A885F5}"/>
              </a:ext>
            </a:extLst>
          </p:cNvPr>
          <p:cNvSpPr/>
          <p:nvPr/>
        </p:nvSpPr>
        <p:spPr>
          <a:xfrm>
            <a:off x="893024" y="3317632"/>
            <a:ext cx="360040" cy="46747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верх 29">
            <a:extLst>
              <a:ext uri="{FF2B5EF4-FFF2-40B4-BE49-F238E27FC236}">
                <a16:creationId xmlns:a16="http://schemas.microsoft.com/office/drawing/2014/main" id="{A97106F9-878A-46E3-9E09-DEC097C51F67}"/>
              </a:ext>
            </a:extLst>
          </p:cNvPr>
          <p:cNvSpPr/>
          <p:nvPr/>
        </p:nvSpPr>
        <p:spPr>
          <a:xfrm rot="5400000">
            <a:off x="1952512" y="5243359"/>
            <a:ext cx="360040" cy="46747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97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49">
            <a:extLst>
              <a:ext uri="{FF2B5EF4-FFF2-40B4-BE49-F238E27FC236}">
                <a16:creationId xmlns:a16="http://schemas.microsoft.com/office/drawing/2014/main" id="{92AA18BD-4425-4780-AF44-40274D514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36" y="764704"/>
            <a:ext cx="11665296" cy="1398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Ваша поликлиника станет лучше для Вас!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endParaRPr lang="ru-RU" altLang="en-US" sz="1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Во время проведения капитального ремонта пациенты посещают своих привычных врачей, просто по другому адресу.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Вся медицинская помощь будет оказываться своевременно и в полном объеме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endParaRPr lang="ru-RU" altLang="en-US" sz="14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pSp>
        <p:nvGrpSpPr>
          <p:cNvPr id="15" name="Group 876">
            <a:extLst>
              <a:ext uri="{FF2B5EF4-FFF2-40B4-BE49-F238E27FC236}">
                <a16:creationId xmlns:a16="http://schemas.microsoft.com/office/drawing/2014/main" id="{B3AF747F-32F6-40AB-9326-DAF2D62E7C63}"/>
              </a:ext>
            </a:extLst>
          </p:cNvPr>
          <p:cNvGrpSpPr>
            <a:grpSpLocks/>
          </p:cNvGrpSpPr>
          <p:nvPr/>
        </p:nvGrpSpPr>
        <p:grpSpPr>
          <a:xfrm>
            <a:off x="1689853" y="2455245"/>
            <a:ext cx="781208" cy="710611"/>
            <a:chOff x="-1612900" y="2984500"/>
            <a:chExt cx="647699" cy="665163"/>
          </a:xfrm>
          <a:solidFill>
            <a:srgbClr val="9FC63B"/>
          </a:solidFill>
        </p:grpSpPr>
        <p:sp>
          <p:nvSpPr>
            <p:cNvPr id="16" name="Freeform 155">
              <a:extLst>
                <a:ext uri="{FF2B5EF4-FFF2-40B4-BE49-F238E27FC236}">
                  <a16:creationId xmlns:a16="http://schemas.microsoft.com/office/drawing/2014/main" id="{F14E56C2-E374-40EC-9022-991530A5A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52575" y="3049588"/>
              <a:ext cx="527050" cy="528638"/>
            </a:xfrm>
            <a:custGeom>
              <a:avLst/>
              <a:gdLst>
                <a:gd name="T0" fmla="*/ 262 w 1522"/>
                <a:gd name="T1" fmla="*/ 177 h 1529"/>
                <a:gd name="T2" fmla="*/ 99 w 1522"/>
                <a:gd name="T3" fmla="*/ 237 h 1529"/>
                <a:gd name="T4" fmla="*/ 145 w 1522"/>
                <a:gd name="T5" fmla="*/ 449 h 1529"/>
                <a:gd name="T6" fmla="*/ 308 w 1522"/>
                <a:gd name="T7" fmla="*/ 462 h 1529"/>
                <a:gd name="T8" fmla="*/ 465 w 1522"/>
                <a:gd name="T9" fmla="*/ 677 h 1529"/>
                <a:gd name="T10" fmla="*/ 505 w 1522"/>
                <a:gd name="T11" fmla="*/ 908 h 1529"/>
                <a:gd name="T12" fmla="*/ 692 w 1522"/>
                <a:gd name="T13" fmla="*/ 868 h 1529"/>
                <a:gd name="T14" fmla="*/ 831 w 1522"/>
                <a:gd name="T15" fmla="*/ 756 h 1529"/>
                <a:gd name="T16" fmla="*/ 833 w 1522"/>
                <a:gd name="T17" fmla="*/ 874 h 1529"/>
                <a:gd name="T18" fmla="*/ 1028 w 1522"/>
                <a:gd name="T19" fmla="*/ 908 h 1529"/>
                <a:gd name="T20" fmla="*/ 1059 w 1522"/>
                <a:gd name="T21" fmla="*/ 677 h 1529"/>
                <a:gd name="T22" fmla="*/ 1216 w 1522"/>
                <a:gd name="T23" fmla="*/ 464 h 1529"/>
                <a:gd name="T24" fmla="*/ 1383 w 1522"/>
                <a:gd name="T25" fmla="*/ 449 h 1529"/>
                <a:gd name="T26" fmla="*/ 1425 w 1522"/>
                <a:gd name="T27" fmla="*/ 217 h 1529"/>
                <a:gd name="T28" fmla="*/ 1261 w 1522"/>
                <a:gd name="T29" fmla="*/ 177 h 1529"/>
                <a:gd name="T30" fmla="*/ 1197 w 1522"/>
                <a:gd name="T31" fmla="*/ 3 h 1529"/>
                <a:gd name="T32" fmla="*/ 1462 w 1522"/>
                <a:gd name="T33" fmla="*/ 2 h 1529"/>
                <a:gd name="T34" fmla="*/ 1522 w 1522"/>
                <a:gd name="T35" fmla="*/ 1503 h 1529"/>
                <a:gd name="T36" fmla="*/ 3 w 1522"/>
                <a:gd name="T37" fmla="*/ 1529 h 1529"/>
                <a:gd name="T38" fmla="*/ 1 w 1522"/>
                <a:gd name="T39" fmla="*/ 357 h 1529"/>
                <a:gd name="T40" fmla="*/ 72 w 1522"/>
                <a:gd name="T41" fmla="*/ 1 h 1529"/>
                <a:gd name="T42" fmla="*/ 99 w 1522"/>
                <a:gd name="T43" fmla="*/ 773 h 1529"/>
                <a:gd name="T44" fmla="*/ 99 w 1522"/>
                <a:gd name="T45" fmla="*/ 869 h 1529"/>
                <a:gd name="T46" fmla="*/ 290 w 1522"/>
                <a:gd name="T47" fmla="*/ 908 h 1529"/>
                <a:gd name="T48" fmla="*/ 326 w 1522"/>
                <a:gd name="T49" fmla="*/ 674 h 1529"/>
                <a:gd name="T50" fmla="*/ 138 w 1522"/>
                <a:gd name="T51" fmla="*/ 637 h 1529"/>
                <a:gd name="T52" fmla="*/ 99 w 1522"/>
                <a:gd name="T53" fmla="*/ 773 h 1529"/>
                <a:gd name="T54" fmla="*/ 1198 w 1522"/>
                <a:gd name="T55" fmla="*/ 866 h 1529"/>
                <a:gd name="T56" fmla="*/ 1386 w 1522"/>
                <a:gd name="T57" fmla="*/ 908 h 1529"/>
                <a:gd name="T58" fmla="*/ 1425 w 1522"/>
                <a:gd name="T59" fmla="*/ 675 h 1529"/>
                <a:gd name="T60" fmla="*/ 1236 w 1522"/>
                <a:gd name="T61" fmla="*/ 637 h 1529"/>
                <a:gd name="T62" fmla="*/ 1198 w 1522"/>
                <a:gd name="T63" fmla="*/ 772 h 1529"/>
                <a:gd name="T64" fmla="*/ 1425 w 1522"/>
                <a:gd name="T65" fmla="*/ 1122 h 1529"/>
                <a:gd name="T66" fmla="*/ 1235 w 1522"/>
                <a:gd name="T67" fmla="*/ 1085 h 1529"/>
                <a:gd name="T68" fmla="*/ 1198 w 1522"/>
                <a:gd name="T69" fmla="*/ 1319 h 1529"/>
                <a:gd name="T70" fmla="*/ 1385 w 1522"/>
                <a:gd name="T71" fmla="*/ 1356 h 1529"/>
                <a:gd name="T72" fmla="*/ 1426 w 1522"/>
                <a:gd name="T73" fmla="*/ 1220 h 1529"/>
                <a:gd name="T74" fmla="*/ 327 w 1522"/>
                <a:gd name="T75" fmla="*/ 1219 h 1529"/>
                <a:gd name="T76" fmla="*/ 290 w 1522"/>
                <a:gd name="T77" fmla="*/ 1085 h 1529"/>
                <a:gd name="T78" fmla="*/ 99 w 1522"/>
                <a:gd name="T79" fmla="*/ 1123 h 1529"/>
                <a:gd name="T80" fmla="*/ 137 w 1522"/>
                <a:gd name="T81" fmla="*/ 1355 h 1529"/>
                <a:gd name="T82" fmla="*/ 326 w 1522"/>
                <a:gd name="T83" fmla="*/ 1317 h 1529"/>
                <a:gd name="T84" fmla="*/ 466 w 1522"/>
                <a:gd name="T85" fmla="*/ 1221 h 1529"/>
                <a:gd name="T86" fmla="*/ 500 w 1522"/>
                <a:gd name="T87" fmla="*/ 1355 h 1529"/>
                <a:gd name="T88" fmla="*/ 692 w 1522"/>
                <a:gd name="T89" fmla="*/ 1322 h 1529"/>
                <a:gd name="T90" fmla="*/ 657 w 1522"/>
                <a:gd name="T91" fmla="*/ 1085 h 1529"/>
                <a:gd name="T92" fmla="*/ 466 w 1522"/>
                <a:gd name="T93" fmla="*/ 1123 h 1529"/>
                <a:gd name="T94" fmla="*/ 833 w 1522"/>
                <a:gd name="T95" fmla="*/ 1220 h 1529"/>
                <a:gd name="T96" fmla="*/ 874 w 1522"/>
                <a:gd name="T97" fmla="*/ 1356 h 1529"/>
                <a:gd name="T98" fmla="*/ 1059 w 1522"/>
                <a:gd name="T99" fmla="*/ 1319 h 1529"/>
                <a:gd name="T100" fmla="*/ 1022 w 1522"/>
                <a:gd name="T101" fmla="*/ 1085 h 1529"/>
                <a:gd name="T102" fmla="*/ 833 w 1522"/>
                <a:gd name="T103" fmla="*/ 1120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2" h="1529">
                  <a:moveTo>
                    <a:pt x="328" y="2"/>
                  </a:moveTo>
                  <a:cubicBezTo>
                    <a:pt x="306" y="60"/>
                    <a:pt x="285" y="116"/>
                    <a:pt x="262" y="177"/>
                  </a:cubicBezTo>
                  <a:cubicBezTo>
                    <a:pt x="232" y="177"/>
                    <a:pt x="196" y="177"/>
                    <a:pt x="160" y="177"/>
                  </a:cubicBezTo>
                  <a:cubicBezTo>
                    <a:pt x="103" y="177"/>
                    <a:pt x="99" y="181"/>
                    <a:pt x="99" y="237"/>
                  </a:cubicBezTo>
                  <a:cubicBezTo>
                    <a:pt x="99" y="292"/>
                    <a:pt x="99" y="347"/>
                    <a:pt x="99" y="403"/>
                  </a:cubicBezTo>
                  <a:cubicBezTo>
                    <a:pt x="99" y="439"/>
                    <a:pt x="109" y="449"/>
                    <a:pt x="145" y="449"/>
                  </a:cubicBezTo>
                  <a:cubicBezTo>
                    <a:pt x="193" y="449"/>
                    <a:pt x="240" y="450"/>
                    <a:pt x="287" y="449"/>
                  </a:cubicBezTo>
                  <a:cubicBezTo>
                    <a:pt x="298" y="449"/>
                    <a:pt x="304" y="452"/>
                    <a:pt x="308" y="462"/>
                  </a:cubicBezTo>
                  <a:cubicBezTo>
                    <a:pt x="342" y="537"/>
                    <a:pt x="391" y="600"/>
                    <a:pt x="454" y="652"/>
                  </a:cubicBezTo>
                  <a:cubicBezTo>
                    <a:pt x="461" y="658"/>
                    <a:pt x="465" y="669"/>
                    <a:pt x="465" y="677"/>
                  </a:cubicBezTo>
                  <a:cubicBezTo>
                    <a:pt x="466" y="741"/>
                    <a:pt x="466" y="804"/>
                    <a:pt x="466" y="867"/>
                  </a:cubicBezTo>
                  <a:cubicBezTo>
                    <a:pt x="466" y="897"/>
                    <a:pt x="476" y="908"/>
                    <a:pt x="505" y="908"/>
                  </a:cubicBezTo>
                  <a:cubicBezTo>
                    <a:pt x="554" y="909"/>
                    <a:pt x="604" y="909"/>
                    <a:pt x="653" y="908"/>
                  </a:cubicBezTo>
                  <a:cubicBezTo>
                    <a:pt x="683" y="908"/>
                    <a:pt x="692" y="898"/>
                    <a:pt x="692" y="868"/>
                  </a:cubicBezTo>
                  <a:cubicBezTo>
                    <a:pt x="692" y="830"/>
                    <a:pt x="692" y="793"/>
                    <a:pt x="692" y="756"/>
                  </a:cubicBezTo>
                  <a:cubicBezTo>
                    <a:pt x="739" y="756"/>
                    <a:pt x="784" y="756"/>
                    <a:pt x="831" y="756"/>
                  </a:cubicBezTo>
                  <a:cubicBezTo>
                    <a:pt x="832" y="762"/>
                    <a:pt x="832" y="769"/>
                    <a:pt x="832" y="776"/>
                  </a:cubicBezTo>
                  <a:cubicBezTo>
                    <a:pt x="833" y="808"/>
                    <a:pt x="832" y="841"/>
                    <a:pt x="833" y="874"/>
                  </a:cubicBezTo>
                  <a:cubicBezTo>
                    <a:pt x="833" y="895"/>
                    <a:pt x="843" y="907"/>
                    <a:pt x="864" y="908"/>
                  </a:cubicBezTo>
                  <a:cubicBezTo>
                    <a:pt x="918" y="909"/>
                    <a:pt x="973" y="909"/>
                    <a:pt x="1028" y="908"/>
                  </a:cubicBezTo>
                  <a:cubicBezTo>
                    <a:pt x="1049" y="907"/>
                    <a:pt x="1059" y="894"/>
                    <a:pt x="1059" y="871"/>
                  </a:cubicBezTo>
                  <a:cubicBezTo>
                    <a:pt x="1059" y="807"/>
                    <a:pt x="1058" y="742"/>
                    <a:pt x="1059" y="677"/>
                  </a:cubicBezTo>
                  <a:cubicBezTo>
                    <a:pt x="1060" y="668"/>
                    <a:pt x="1065" y="657"/>
                    <a:pt x="1072" y="651"/>
                  </a:cubicBezTo>
                  <a:cubicBezTo>
                    <a:pt x="1134" y="600"/>
                    <a:pt x="1183" y="538"/>
                    <a:pt x="1216" y="464"/>
                  </a:cubicBezTo>
                  <a:cubicBezTo>
                    <a:pt x="1221" y="452"/>
                    <a:pt x="1229" y="449"/>
                    <a:pt x="1241" y="449"/>
                  </a:cubicBezTo>
                  <a:cubicBezTo>
                    <a:pt x="1289" y="450"/>
                    <a:pt x="1336" y="449"/>
                    <a:pt x="1383" y="449"/>
                  </a:cubicBezTo>
                  <a:cubicBezTo>
                    <a:pt x="1414" y="449"/>
                    <a:pt x="1426" y="438"/>
                    <a:pt x="1426" y="407"/>
                  </a:cubicBezTo>
                  <a:cubicBezTo>
                    <a:pt x="1426" y="343"/>
                    <a:pt x="1426" y="280"/>
                    <a:pt x="1425" y="217"/>
                  </a:cubicBezTo>
                  <a:cubicBezTo>
                    <a:pt x="1425" y="188"/>
                    <a:pt x="1414" y="177"/>
                    <a:pt x="1385" y="177"/>
                  </a:cubicBezTo>
                  <a:cubicBezTo>
                    <a:pt x="1344" y="177"/>
                    <a:pt x="1303" y="177"/>
                    <a:pt x="1261" y="177"/>
                  </a:cubicBezTo>
                  <a:cubicBezTo>
                    <a:pt x="1260" y="177"/>
                    <a:pt x="1259" y="176"/>
                    <a:pt x="1261" y="177"/>
                  </a:cubicBezTo>
                  <a:cubicBezTo>
                    <a:pt x="1239" y="117"/>
                    <a:pt x="1218" y="60"/>
                    <a:pt x="1197" y="3"/>
                  </a:cubicBezTo>
                  <a:cubicBezTo>
                    <a:pt x="1199" y="3"/>
                    <a:pt x="1204" y="2"/>
                    <a:pt x="1210" y="2"/>
                  </a:cubicBezTo>
                  <a:cubicBezTo>
                    <a:pt x="1294" y="2"/>
                    <a:pt x="1378" y="2"/>
                    <a:pt x="1462" y="2"/>
                  </a:cubicBezTo>
                  <a:cubicBezTo>
                    <a:pt x="1500" y="2"/>
                    <a:pt x="1522" y="24"/>
                    <a:pt x="1522" y="61"/>
                  </a:cubicBezTo>
                  <a:cubicBezTo>
                    <a:pt x="1522" y="542"/>
                    <a:pt x="1522" y="1022"/>
                    <a:pt x="1522" y="1503"/>
                  </a:cubicBezTo>
                  <a:cubicBezTo>
                    <a:pt x="1522" y="1511"/>
                    <a:pt x="1522" y="1519"/>
                    <a:pt x="1522" y="1529"/>
                  </a:cubicBezTo>
                  <a:cubicBezTo>
                    <a:pt x="1015" y="1529"/>
                    <a:pt x="510" y="1529"/>
                    <a:pt x="3" y="1529"/>
                  </a:cubicBezTo>
                  <a:cubicBezTo>
                    <a:pt x="2" y="1523"/>
                    <a:pt x="1" y="1516"/>
                    <a:pt x="1" y="1509"/>
                  </a:cubicBezTo>
                  <a:cubicBezTo>
                    <a:pt x="1" y="1125"/>
                    <a:pt x="1" y="741"/>
                    <a:pt x="1" y="357"/>
                  </a:cubicBezTo>
                  <a:cubicBezTo>
                    <a:pt x="1" y="263"/>
                    <a:pt x="3" y="168"/>
                    <a:pt x="1" y="73"/>
                  </a:cubicBezTo>
                  <a:cubicBezTo>
                    <a:pt x="0" y="24"/>
                    <a:pt x="31" y="0"/>
                    <a:pt x="72" y="1"/>
                  </a:cubicBezTo>
                  <a:cubicBezTo>
                    <a:pt x="158" y="4"/>
                    <a:pt x="244" y="2"/>
                    <a:pt x="328" y="2"/>
                  </a:cubicBezTo>
                  <a:close/>
                  <a:moveTo>
                    <a:pt x="99" y="773"/>
                  </a:moveTo>
                  <a:cubicBezTo>
                    <a:pt x="99" y="773"/>
                    <a:pt x="99" y="773"/>
                    <a:pt x="99" y="773"/>
                  </a:cubicBezTo>
                  <a:cubicBezTo>
                    <a:pt x="99" y="805"/>
                    <a:pt x="99" y="837"/>
                    <a:pt x="99" y="869"/>
                  </a:cubicBezTo>
                  <a:cubicBezTo>
                    <a:pt x="100" y="896"/>
                    <a:pt x="110" y="908"/>
                    <a:pt x="136" y="908"/>
                  </a:cubicBezTo>
                  <a:cubicBezTo>
                    <a:pt x="188" y="909"/>
                    <a:pt x="239" y="909"/>
                    <a:pt x="290" y="908"/>
                  </a:cubicBezTo>
                  <a:cubicBezTo>
                    <a:pt x="315" y="908"/>
                    <a:pt x="326" y="895"/>
                    <a:pt x="326" y="870"/>
                  </a:cubicBezTo>
                  <a:cubicBezTo>
                    <a:pt x="327" y="805"/>
                    <a:pt x="327" y="739"/>
                    <a:pt x="326" y="674"/>
                  </a:cubicBezTo>
                  <a:cubicBezTo>
                    <a:pt x="326" y="648"/>
                    <a:pt x="315" y="637"/>
                    <a:pt x="288" y="637"/>
                  </a:cubicBezTo>
                  <a:cubicBezTo>
                    <a:pt x="238" y="637"/>
                    <a:pt x="188" y="637"/>
                    <a:pt x="138" y="637"/>
                  </a:cubicBezTo>
                  <a:cubicBezTo>
                    <a:pt x="110" y="637"/>
                    <a:pt x="100" y="647"/>
                    <a:pt x="99" y="675"/>
                  </a:cubicBezTo>
                  <a:cubicBezTo>
                    <a:pt x="99" y="708"/>
                    <a:pt x="99" y="741"/>
                    <a:pt x="99" y="773"/>
                  </a:cubicBezTo>
                  <a:close/>
                  <a:moveTo>
                    <a:pt x="1198" y="772"/>
                  </a:moveTo>
                  <a:cubicBezTo>
                    <a:pt x="1198" y="803"/>
                    <a:pt x="1198" y="835"/>
                    <a:pt x="1198" y="866"/>
                  </a:cubicBezTo>
                  <a:cubicBezTo>
                    <a:pt x="1198" y="897"/>
                    <a:pt x="1208" y="908"/>
                    <a:pt x="1240" y="908"/>
                  </a:cubicBezTo>
                  <a:cubicBezTo>
                    <a:pt x="1289" y="909"/>
                    <a:pt x="1337" y="908"/>
                    <a:pt x="1386" y="908"/>
                  </a:cubicBezTo>
                  <a:cubicBezTo>
                    <a:pt x="1414" y="908"/>
                    <a:pt x="1425" y="897"/>
                    <a:pt x="1425" y="869"/>
                  </a:cubicBezTo>
                  <a:cubicBezTo>
                    <a:pt x="1426" y="805"/>
                    <a:pt x="1426" y="740"/>
                    <a:pt x="1425" y="675"/>
                  </a:cubicBezTo>
                  <a:cubicBezTo>
                    <a:pt x="1425" y="648"/>
                    <a:pt x="1414" y="637"/>
                    <a:pt x="1386" y="637"/>
                  </a:cubicBezTo>
                  <a:cubicBezTo>
                    <a:pt x="1336" y="637"/>
                    <a:pt x="1286" y="637"/>
                    <a:pt x="1236" y="637"/>
                  </a:cubicBezTo>
                  <a:cubicBezTo>
                    <a:pt x="1209" y="637"/>
                    <a:pt x="1198" y="648"/>
                    <a:pt x="1198" y="676"/>
                  </a:cubicBezTo>
                  <a:cubicBezTo>
                    <a:pt x="1198" y="708"/>
                    <a:pt x="1198" y="740"/>
                    <a:pt x="1198" y="772"/>
                  </a:cubicBezTo>
                  <a:close/>
                  <a:moveTo>
                    <a:pt x="1426" y="1220"/>
                  </a:moveTo>
                  <a:cubicBezTo>
                    <a:pt x="1426" y="1187"/>
                    <a:pt x="1426" y="1155"/>
                    <a:pt x="1425" y="1122"/>
                  </a:cubicBezTo>
                  <a:cubicBezTo>
                    <a:pt x="1425" y="1095"/>
                    <a:pt x="1414" y="1085"/>
                    <a:pt x="1387" y="1085"/>
                  </a:cubicBezTo>
                  <a:cubicBezTo>
                    <a:pt x="1337" y="1085"/>
                    <a:pt x="1286" y="1084"/>
                    <a:pt x="1235" y="1085"/>
                  </a:cubicBezTo>
                  <a:cubicBezTo>
                    <a:pt x="1210" y="1085"/>
                    <a:pt x="1198" y="1096"/>
                    <a:pt x="1198" y="1121"/>
                  </a:cubicBezTo>
                  <a:cubicBezTo>
                    <a:pt x="1198" y="1187"/>
                    <a:pt x="1198" y="1253"/>
                    <a:pt x="1198" y="1319"/>
                  </a:cubicBezTo>
                  <a:cubicBezTo>
                    <a:pt x="1198" y="1344"/>
                    <a:pt x="1210" y="1355"/>
                    <a:pt x="1235" y="1355"/>
                  </a:cubicBezTo>
                  <a:cubicBezTo>
                    <a:pt x="1285" y="1356"/>
                    <a:pt x="1335" y="1356"/>
                    <a:pt x="1385" y="1356"/>
                  </a:cubicBezTo>
                  <a:cubicBezTo>
                    <a:pt x="1415" y="1355"/>
                    <a:pt x="1425" y="1345"/>
                    <a:pt x="1426" y="1314"/>
                  </a:cubicBezTo>
                  <a:cubicBezTo>
                    <a:pt x="1426" y="1283"/>
                    <a:pt x="1426" y="1251"/>
                    <a:pt x="1426" y="1220"/>
                  </a:cubicBezTo>
                  <a:close/>
                  <a:moveTo>
                    <a:pt x="326" y="1219"/>
                  </a:moveTo>
                  <a:cubicBezTo>
                    <a:pt x="327" y="1219"/>
                    <a:pt x="327" y="1219"/>
                    <a:pt x="327" y="1219"/>
                  </a:cubicBezTo>
                  <a:cubicBezTo>
                    <a:pt x="327" y="1187"/>
                    <a:pt x="327" y="1154"/>
                    <a:pt x="326" y="1121"/>
                  </a:cubicBezTo>
                  <a:cubicBezTo>
                    <a:pt x="326" y="1096"/>
                    <a:pt x="315" y="1085"/>
                    <a:pt x="290" y="1085"/>
                  </a:cubicBezTo>
                  <a:cubicBezTo>
                    <a:pt x="239" y="1084"/>
                    <a:pt x="188" y="1085"/>
                    <a:pt x="138" y="1085"/>
                  </a:cubicBezTo>
                  <a:cubicBezTo>
                    <a:pt x="110" y="1085"/>
                    <a:pt x="99" y="1095"/>
                    <a:pt x="99" y="1123"/>
                  </a:cubicBezTo>
                  <a:cubicBezTo>
                    <a:pt x="99" y="1188"/>
                    <a:pt x="99" y="1253"/>
                    <a:pt x="99" y="1317"/>
                  </a:cubicBezTo>
                  <a:cubicBezTo>
                    <a:pt x="99" y="1344"/>
                    <a:pt x="110" y="1355"/>
                    <a:pt x="137" y="1355"/>
                  </a:cubicBezTo>
                  <a:cubicBezTo>
                    <a:pt x="188" y="1356"/>
                    <a:pt x="238" y="1356"/>
                    <a:pt x="289" y="1355"/>
                  </a:cubicBezTo>
                  <a:cubicBezTo>
                    <a:pt x="316" y="1355"/>
                    <a:pt x="326" y="1344"/>
                    <a:pt x="326" y="1317"/>
                  </a:cubicBezTo>
                  <a:cubicBezTo>
                    <a:pt x="327" y="1285"/>
                    <a:pt x="326" y="1252"/>
                    <a:pt x="326" y="1219"/>
                  </a:cubicBezTo>
                  <a:close/>
                  <a:moveTo>
                    <a:pt x="466" y="1221"/>
                  </a:moveTo>
                  <a:cubicBezTo>
                    <a:pt x="466" y="1253"/>
                    <a:pt x="466" y="1286"/>
                    <a:pt x="466" y="1319"/>
                  </a:cubicBezTo>
                  <a:cubicBezTo>
                    <a:pt x="466" y="1343"/>
                    <a:pt x="477" y="1355"/>
                    <a:pt x="500" y="1355"/>
                  </a:cubicBezTo>
                  <a:cubicBezTo>
                    <a:pt x="553" y="1356"/>
                    <a:pt x="606" y="1356"/>
                    <a:pt x="658" y="1355"/>
                  </a:cubicBezTo>
                  <a:cubicBezTo>
                    <a:pt x="681" y="1355"/>
                    <a:pt x="692" y="1344"/>
                    <a:pt x="692" y="1322"/>
                  </a:cubicBezTo>
                  <a:cubicBezTo>
                    <a:pt x="692" y="1254"/>
                    <a:pt x="692" y="1186"/>
                    <a:pt x="692" y="1118"/>
                  </a:cubicBezTo>
                  <a:cubicBezTo>
                    <a:pt x="692" y="1095"/>
                    <a:pt x="680" y="1085"/>
                    <a:pt x="657" y="1085"/>
                  </a:cubicBezTo>
                  <a:cubicBezTo>
                    <a:pt x="606" y="1084"/>
                    <a:pt x="554" y="1084"/>
                    <a:pt x="503" y="1085"/>
                  </a:cubicBezTo>
                  <a:cubicBezTo>
                    <a:pt x="477" y="1085"/>
                    <a:pt x="466" y="1096"/>
                    <a:pt x="466" y="1123"/>
                  </a:cubicBezTo>
                  <a:cubicBezTo>
                    <a:pt x="466" y="1155"/>
                    <a:pt x="466" y="1188"/>
                    <a:pt x="466" y="1221"/>
                  </a:cubicBezTo>
                  <a:close/>
                  <a:moveTo>
                    <a:pt x="833" y="1220"/>
                  </a:moveTo>
                  <a:cubicBezTo>
                    <a:pt x="833" y="1251"/>
                    <a:pt x="832" y="1282"/>
                    <a:pt x="833" y="1314"/>
                  </a:cubicBezTo>
                  <a:cubicBezTo>
                    <a:pt x="833" y="1346"/>
                    <a:pt x="842" y="1355"/>
                    <a:pt x="874" y="1356"/>
                  </a:cubicBezTo>
                  <a:cubicBezTo>
                    <a:pt x="923" y="1356"/>
                    <a:pt x="973" y="1356"/>
                    <a:pt x="1022" y="1355"/>
                  </a:cubicBezTo>
                  <a:cubicBezTo>
                    <a:pt x="1047" y="1355"/>
                    <a:pt x="1059" y="1344"/>
                    <a:pt x="1059" y="1319"/>
                  </a:cubicBezTo>
                  <a:cubicBezTo>
                    <a:pt x="1059" y="1253"/>
                    <a:pt x="1059" y="1187"/>
                    <a:pt x="1059" y="1121"/>
                  </a:cubicBezTo>
                  <a:cubicBezTo>
                    <a:pt x="1059" y="1096"/>
                    <a:pt x="1047" y="1085"/>
                    <a:pt x="1022" y="1085"/>
                  </a:cubicBezTo>
                  <a:cubicBezTo>
                    <a:pt x="971" y="1084"/>
                    <a:pt x="919" y="1085"/>
                    <a:pt x="868" y="1085"/>
                  </a:cubicBezTo>
                  <a:cubicBezTo>
                    <a:pt x="844" y="1085"/>
                    <a:pt x="833" y="1095"/>
                    <a:pt x="833" y="1120"/>
                  </a:cubicBezTo>
                  <a:cubicBezTo>
                    <a:pt x="832" y="1153"/>
                    <a:pt x="833" y="1187"/>
                    <a:pt x="833" y="1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7" name="Freeform 156">
              <a:extLst>
                <a:ext uri="{FF2B5EF4-FFF2-40B4-BE49-F238E27FC236}">
                  <a16:creationId xmlns:a16="http://schemas.microsoft.com/office/drawing/2014/main" id="{F04B04BE-5319-4556-9D48-C3D49E8D8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2900" y="3598863"/>
              <a:ext cx="647699" cy="50800"/>
            </a:xfrm>
            <a:custGeom>
              <a:avLst/>
              <a:gdLst>
                <a:gd name="T0" fmla="*/ 933 w 1867"/>
                <a:gd name="T1" fmla="*/ 0 h 148"/>
                <a:gd name="T2" fmla="*/ 1829 w 1867"/>
                <a:gd name="T3" fmla="*/ 0 h 148"/>
                <a:gd name="T4" fmla="*/ 1866 w 1867"/>
                <a:gd name="T5" fmla="*/ 37 h 148"/>
                <a:gd name="T6" fmla="*/ 1866 w 1867"/>
                <a:gd name="T7" fmla="*/ 107 h 148"/>
                <a:gd name="T8" fmla="*/ 1824 w 1867"/>
                <a:gd name="T9" fmla="*/ 148 h 148"/>
                <a:gd name="T10" fmla="*/ 1044 w 1867"/>
                <a:gd name="T11" fmla="*/ 148 h 148"/>
                <a:gd name="T12" fmla="*/ 45 w 1867"/>
                <a:gd name="T13" fmla="*/ 148 h 148"/>
                <a:gd name="T14" fmla="*/ 0 w 1867"/>
                <a:gd name="T15" fmla="*/ 103 h 148"/>
                <a:gd name="T16" fmla="*/ 0 w 1867"/>
                <a:gd name="T17" fmla="*/ 37 h 148"/>
                <a:gd name="T18" fmla="*/ 37 w 1867"/>
                <a:gd name="T19" fmla="*/ 0 h 148"/>
                <a:gd name="T20" fmla="*/ 565 w 1867"/>
                <a:gd name="T21" fmla="*/ 0 h 148"/>
                <a:gd name="T22" fmla="*/ 933 w 1867"/>
                <a:gd name="T23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7" h="148">
                  <a:moveTo>
                    <a:pt x="933" y="0"/>
                  </a:moveTo>
                  <a:cubicBezTo>
                    <a:pt x="1232" y="0"/>
                    <a:pt x="1530" y="0"/>
                    <a:pt x="1829" y="0"/>
                  </a:cubicBezTo>
                  <a:cubicBezTo>
                    <a:pt x="1857" y="0"/>
                    <a:pt x="1866" y="8"/>
                    <a:pt x="1866" y="37"/>
                  </a:cubicBezTo>
                  <a:cubicBezTo>
                    <a:pt x="1867" y="60"/>
                    <a:pt x="1866" y="84"/>
                    <a:pt x="1866" y="107"/>
                  </a:cubicBezTo>
                  <a:cubicBezTo>
                    <a:pt x="1866" y="139"/>
                    <a:pt x="1858" y="148"/>
                    <a:pt x="1824" y="148"/>
                  </a:cubicBezTo>
                  <a:cubicBezTo>
                    <a:pt x="1564" y="148"/>
                    <a:pt x="1304" y="148"/>
                    <a:pt x="1044" y="148"/>
                  </a:cubicBezTo>
                  <a:cubicBezTo>
                    <a:pt x="711" y="148"/>
                    <a:pt x="378" y="148"/>
                    <a:pt x="45" y="148"/>
                  </a:cubicBezTo>
                  <a:cubicBezTo>
                    <a:pt x="8" y="148"/>
                    <a:pt x="0" y="140"/>
                    <a:pt x="0" y="103"/>
                  </a:cubicBezTo>
                  <a:cubicBezTo>
                    <a:pt x="0" y="81"/>
                    <a:pt x="0" y="59"/>
                    <a:pt x="0" y="37"/>
                  </a:cubicBezTo>
                  <a:cubicBezTo>
                    <a:pt x="1" y="8"/>
                    <a:pt x="9" y="0"/>
                    <a:pt x="37" y="0"/>
                  </a:cubicBezTo>
                  <a:cubicBezTo>
                    <a:pt x="213" y="0"/>
                    <a:pt x="389" y="0"/>
                    <a:pt x="565" y="0"/>
                  </a:cubicBezTo>
                  <a:cubicBezTo>
                    <a:pt x="688" y="0"/>
                    <a:pt x="811" y="0"/>
                    <a:pt x="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8" name="Freeform 157">
              <a:extLst>
                <a:ext uri="{FF2B5EF4-FFF2-40B4-BE49-F238E27FC236}">
                  <a16:creationId xmlns:a16="http://schemas.microsoft.com/office/drawing/2014/main" id="{987F346A-4D23-4918-8BCD-195AFDDF7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46213" y="2984500"/>
              <a:ext cx="312737" cy="307975"/>
            </a:xfrm>
            <a:custGeom>
              <a:avLst/>
              <a:gdLst>
                <a:gd name="T0" fmla="*/ 453 w 903"/>
                <a:gd name="T1" fmla="*/ 888 h 890"/>
                <a:gd name="T2" fmla="*/ 11 w 903"/>
                <a:gd name="T3" fmla="*/ 424 h 890"/>
                <a:gd name="T4" fmla="*/ 456 w 903"/>
                <a:gd name="T5" fmla="*/ 1 h 890"/>
                <a:gd name="T6" fmla="*/ 899 w 903"/>
                <a:gd name="T7" fmla="*/ 456 h 890"/>
                <a:gd name="T8" fmla="*/ 453 w 903"/>
                <a:gd name="T9" fmla="*/ 888 h 890"/>
                <a:gd name="T10" fmla="*/ 841 w 903"/>
                <a:gd name="T11" fmla="*/ 445 h 890"/>
                <a:gd name="T12" fmla="*/ 458 w 903"/>
                <a:gd name="T13" fmla="*/ 59 h 890"/>
                <a:gd name="T14" fmla="*/ 68 w 903"/>
                <a:gd name="T15" fmla="*/ 445 h 890"/>
                <a:gd name="T16" fmla="*/ 452 w 903"/>
                <a:gd name="T17" fmla="*/ 831 h 890"/>
                <a:gd name="T18" fmla="*/ 841 w 903"/>
                <a:gd name="T19" fmla="*/ 445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3" h="890">
                  <a:moveTo>
                    <a:pt x="453" y="888"/>
                  </a:moveTo>
                  <a:cubicBezTo>
                    <a:pt x="212" y="890"/>
                    <a:pt x="0" y="685"/>
                    <a:pt x="11" y="424"/>
                  </a:cubicBezTo>
                  <a:cubicBezTo>
                    <a:pt x="20" y="200"/>
                    <a:pt x="204" y="0"/>
                    <a:pt x="456" y="1"/>
                  </a:cubicBezTo>
                  <a:cubicBezTo>
                    <a:pt x="714" y="2"/>
                    <a:pt x="903" y="215"/>
                    <a:pt x="899" y="456"/>
                  </a:cubicBezTo>
                  <a:cubicBezTo>
                    <a:pt x="894" y="692"/>
                    <a:pt x="694" y="889"/>
                    <a:pt x="453" y="888"/>
                  </a:cubicBezTo>
                  <a:close/>
                  <a:moveTo>
                    <a:pt x="841" y="445"/>
                  </a:moveTo>
                  <a:cubicBezTo>
                    <a:pt x="841" y="232"/>
                    <a:pt x="670" y="59"/>
                    <a:pt x="458" y="59"/>
                  </a:cubicBezTo>
                  <a:cubicBezTo>
                    <a:pt x="241" y="58"/>
                    <a:pt x="67" y="230"/>
                    <a:pt x="68" y="445"/>
                  </a:cubicBezTo>
                  <a:cubicBezTo>
                    <a:pt x="69" y="658"/>
                    <a:pt x="241" y="831"/>
                    <a:pt x="452" y="831"/>
                  </a:cubicBezTo>
                  <a:cubicBezTo>
                    <a:pt x="667" y="832"/>
                    <a:pt x="840" y="659"/>
                    <a:pt x="841" y="4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6" name="Freeform 158">
              <a:extLst>
                <a:ext uri="{FF2B5EF4-FFF2-40B4-BE49-F238E27FC236}">
                  <a16:creationId xmlns:a16="http://schemas.microsoft.com/office/drawing/2014/main" id="{21C5493C-0BC9-49A3-AEB9-214E12AB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2238" y="3033713"/>
              <a:ext cx="206375" cy="207963"/>
            </a:xfrm>
            <a:custGeom>
              <a:avLst/>
              <a:gdLst>
                <a:gd name="T0" fmla="*/ 395 w 599"/>
                <a:gd name="T1" fmla="*/ 395 h 600"/>
                <a:gd name="T2" fmla="*/ 395 w 599"/>
                <a:gd name="T3" fmla="*/ 559 h 600"/>
                <a:gd name="T4" fmla="*/ 355 w 599"/>
                <a:gd name="T5" fmla="*/ 600 h 600"/>
                <a:gd name="T6" fmla="*/ 243 w 599"/>
                <a:gd name="T7" fmla="*/ 600 h 600"/>
                <a:gd name="T8" fmla="*/ 204 w 599"/>
                <a:gd name="T9" fmla="*/ 560 h 600"/>
                <a:gd name="T10" fmla="*/ 204 w 599"/>
                <a:gd name="T11" fmla="*/ 420 h 600"/>
                <a:gd name="T12" fmla="*/ 204 w 599"/>
                <a:gd name="T13" fmla="*/ 395 h 600"/>
                <a:gd name="T14" fmla="*/ 177 w 599"/>
                <a:gd name="T15" fmla="*/ 395 h 600"/>
                <a:gd name="T16" fmla="*/ 39 w 599"/>
                <a:gd name="T17" fmla="*/ 395 h 600"/>
                <a:gd name="T18" fmla="*/ 0 w 599"/>
                <a:gd name="T19" fmla="*/ 356 h 600"/>
                <a:gd name="T20" fmla="*/ 0 w 599"/>
                <a:gd name="T21" fmla="*/ 244 h 600"/>
                <a:gd name="T22" fmla="*/ 38 w 599"/>
                <a:gd name="T23" fmla="*/ 205 h 600"/>
                <a:gd name="T24" fmla="*/ 180 w 599"/>
                <a:gd name="T25" fmla="*/ 205 h 600"/>
                <a:gd name="T26" fmla="*/ 204 w 599"/>
                <a:gd name="T27" fmla="*/ 205 h 600"/>
                <a:gd name="T28" fmla="*/ 204 w 599"/>
                <a:gd name="T29" fmla="*/ 133 h 600"/>
                <a:gd name="T30" fmla="*/ 204 w 599"/>
                <a:gd name="T31" fmla="*/ 35 h 600"/>
                <a:gd name="T32" fmla="*/ 237 w 599"/>
                <a:gd name="T33" fmla="*/ 0 h 600"/>
                <a:gd name="T34" fmla="*/ 361 w 599"/>
                <a:gd name="T35" fmla="*/ 0 h 600"/>
                <a:gd name="T36" fmla="*/ 395 w 599"/>
                <a:gd name="T37" fmla="*/ 38 h 600"/>
                <a:gd name="T38" fmla="*/ 395 w 599"/>
                <a:gd name="T39" fmla="*/ 204 h 600"/>
                <a:gd name="T40" fmla="*/ 417 w 599"/>
                <a:gd name="T41" fmla="*/ 205 h 600"/>
                <a:gd name="T42" fmla="*/ 559 w 599"/>
                <a:gd name="T43" fmla="*/ 205 h 600"/>
                <a:gd name="T44" fmla="*/ 599 w 599"/>
                <a:gd name="T45" fmla="*/ 245 h 600"/>
                <a:gd name="T46" fmla="*/ 599 w 599"/>
                <a:gd name="T47" fmla="*/ 361 h 600"/>
                <a:gd name="T48" fmla="*/ 565 w 599"/>
                <a:gd name="T49" fmla="*/ 395 h 600"/>
                <a:gd name="T50" fmla="*/ 419 w 599"/>
                <a:gd name="T51" fmla="*/ 395 h 600"/>
                <a:gd name="T52" fmla="*/ 395 w 599"/>
                <a:gd name="T53" fmla="*/ 39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9" h="600">
                  <a:moveTo>
                    <a:pt x="395" y="395"/>
                  </a:moveTo>
                  <a:cubicBezTo>
                    <a:pt x="395" y="452"/>
                    <a:pt x="395" y="505"/>
                    <a:pt x="395" y="559"/>
                  </a:cubicBezTo>
                  <a:cubicBezTo>
                    <a:pt x="395" y="590"/>
                    <a:pt x="385" y="600"/>
                    <a:pt x="355" y="600"/>
                  </a:cubicBezTo>
                  <a:cubicBezTo>
                    <a:pt x="317" y="600"/>
                    <a:pt x="280" y="600"/>
                    <a:pt x="243" y="600"/>
                  </a:cubicBezTo>
                  <a:cubicBezTo>
                    <a:pt x="214" y="600"/>
                    <a:pt x="204" y="590"/>
                    <a:pt x="204" y="560"/>
                  </a:cubicBezTo>
                  <a:cubicBezTo>
                    <a:pt x="204" y="513"/>
                    <a:pt x="204" y="466"/>
                    <a:pt x="204" y="420"/>
                  </a:cubicBezTo>
                  <a:cubicBezTo>
                    <a:pt x="204" y="413"/>
                    <a:pt x="204" y="405"/>
                    <a:pt x="204" y="395"/>
                  </a:cubicBezTo>
                  <a:cubicBezTo>
                    <a:pt x="194" y="395"/>
                    <a:pt x="185" y="395"/>
                    <a:pt x="177" y="395"/>
                  </a:cubicBezTo>
                  <a:cubicBezTo>
                    <a:pt x="131" y="395"/>
                    <a:pt x="85" y="395"/>
                    <a:pt x="39" y="395"/>
                  </a:cubicBezTo>
                  <a:cubicBezTo>
                    <a:pt x="9" y="395"/>
                    <a:pt x="0" y="386"/>
                    <a:pt x="0" y="356"/>
                  </a:cubicBezTo>
                  <a:cubicBezTo>
                    <a:pt x="0" y="318"/>
                    <a:pt x="0" y="281"/>
                    <a:pt x="0" y="244"/>
                  </a:cubicBezTo>
                  <a:cubicBezTo>
                    <a:pt x="0" y="216"/>
                    <a:pt x="10" y="205"/>
                    <a:pt x="38" y="205"/>
                  </a:cubicBezTo>
                  <a:cubicBezTo>
                    <a:pt x="86" y="205"/>
                    <a:pt x="133" y="205"/>
                    <a:pt x="180" y="205"/>
                  </a:cubicBezTo>
                  <a:cubicBezTo>
                    <a:pt x="188" y="205"/>
                    <a:pt x="195" y="205"/>
                    <a:pt x="204" y="205"/>
                  </a:cubicBezTo>
                  <a:cubicBezTo>
                    <a:pt x="204" y="179"/>
                    <a:pt x="204" y="156"/>
                    <a:pt x="204" y="133"/>
                  </a:cubicBezTo>
                  <a:cubicBezTo>
                    <a:pt x="204" y="100"/>
                    <a:pt x="204" y="68"/>
                    <a:pt x="204" y="35"/>
                  </a:cubicBezTo>
                  <a:cubicBezTo>
                    <a:pt x="204" y="14"/>
                    <a:pt x="216" y="1"/>
                    <a:pt x="237" y="0"/>
                  </a:cubicBezTo>
                  <a:cubicBezTo>
                    <a:pt x="278" y="0"/>
                    <a:pt x="320" y="0"/>
                    <a:pt x="361" y="0"/>
                  </a:cubicBezTo>
                  <a:cubicBezTo>
                    <a:pt x="383" y="1"/>
                    <a:pt x="395" y="14"/>
                    <a:pt x="395" y="38"/>
                  </a:cubicBezTo>
                  <a:cubicBezTo>
                    <a:pt x="395" y="93"/>
                    <a:pt x="395" y="147"/>
                    <a:pt x="395" y="204"/>
                  </a:cubicBezTo>
                  <a:cubicBezTo>
                    <a:pt x="403" y="204"/>
                    <a:pt x="410" y="205"/>
                    <a:pt x="417" y="205"/>
                  </a:cubicBezTo>
                  <a:cubicBezTo>
                    <a:pt x="465" y="205"/>
                    <a:pt x="512" y="205"/>
                    <a:pt x="559" y="205"/>
                  </a:cubicBezTo>
                  <a:cubicBezTo>
                    <a:pt x="589" y="205"/>
                    <a:pt x="599" y="216"/>
                    <a:pt x="599" y="245"/>
                  </a:cubicBezTo>
                  <a:cubicBezTo>
                    <a:pt x="599" y="283"/>
                    <a:pt x="599" y="322"/>
                    <a:pt x="599" y="361"/>
                  </a:cubicBezTo>
                  <a:cubicBezTo>
                    <a:pt x="599" y="384"/>
                    <a:pt x="588" y="395"/>
                    <a:pt x="565" y="395"/>
                  </a:cubicBezTo>
                  <a:cubicBezTo>
                    <a:pt x="516" y="395"/>
                    <a:pt x="467" y="395"/>
                    <a:pt x="419" y="395"/>
                  </a:cubicBezTo>
                  <a:cubicBezTo>
                    <a:pt x="412" y="395"/>
                    <a:pt x="405" y="395"/>
                    <a:pt x="395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27" name="Прямоугольник 39">
            <a:extLst>
              <a:ext uri="{FF2B5EF4-FFF2-40B4-BE49-F238E27FC236}">
                <a16:creationId xmlns:a16="http://schemas.microsoft.com/office/drawing/2014/main" id="{A0F3AAE4-3CC5-4D5D-B18D-71C2210B3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99" y="3263982"/>
            <a:ext cx="2817621" cy="57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b="1" dirty="0">
                <a:solidFill>
                  <a:srgbClr val="70AD47"/>
                </a:solidFill>
                <a:latin typeface="Verdana" panose="020B0604030504040204" pitchFamily="34" charset="0"/>
              </a:rPr>
              <a:t>ГП № 175, филиал № 1</a:t>
            </a:r>
          </a:p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b="1" dirty="0">
                <a:solidFill>
                  <a:srgbClr val="70AD47"/>
                </a:solidFill>
                <a:latin typeface="Verdana" panose="020B0604030504040204" pitchFamily="34" charset="0"/>
              </a:rPr>
              <a:t>ул. Старый Гай, д.5</a:t>
            </a:r>
            <a:endParaRPr lang="ru-RU" altLang="en-US" sz="1400" dirty="0">
              <a:solidFill>
                <a:srgbClr val="70AD47"/>
              </a:solidFill>
              <a:latin typeface="Verdana" panose="020B0604030504040204" pitchFamily="34" charset="0"/>
            </a:endParaRPr>
          </a:p>
        </p:txBody>
      </p:sp>
      <p:sp>
        <p:nvSpPr>
          <p:cNvPr id="39" name="Прямоугольник 41">
            <a:extLst>
              <a:ext uri="{FF2B5EF4-FFF2-40B4-BE49-F238E27FC236}">
                <a16:creationId xmlns:a16="http://schemas.microsoft.com/office/drawing/2014/main" id="{36606DE5-27A8-4940-9B2C-88CDB1A9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8871" y="3232498"/>
            <a:ext cx="1873079" cy="63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600" b="1" dirty="0">
                <a:solidFill>
                  <a:srgbClr val="49BED8"/>
                </a:solidFill>
                <a:latin typeface="Verdana" panose="020B0604030504040204" pitchFamily="34" charset="0"/>
              </a:rPr>
              <a:t>ГП № 175</a:t>
            </a:r>
          </a:p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600" b="1" dirty="0">
                <a:solidFill>
                  <a:srgbClr val="49BED8"/>
                </a:solidFill>
                <a:latin typeface="Verdana" panose="020B0604030504040204" pitchFamily="34" charset="0"/>
              </a:rPr>
              <a:t>филиал № 3</a:t>
            </a:r>
            <a:endParaRPr lang="ru-RU" altLang="en-US" sz="1600" dirty="0">
              <a:solidFill>
                <a:srgbClr val="49BED8"/>
              </a:solidFill>
              <a:latin typeface="Verdana" panose="020B0604030504040204" pitchFamily="34" charset="0"/>
            </a:endParaRPr>
          </a:p>
        </p:txBody>
      </p:sp>
      <p:sp>
        <p:nvSpPr>
          <p:cNvPr id="40" name="Прямоугольник 42">
            <a:extLst>
              <a:ext uri="{FF2B5EF4-FFF2-40B4-BE49-F238E27FC236}">
                <a16:creationId xmlns:a16="http://schemas.microsoft.com/office/drawing/2014/main" id="{73F07EA9-AF82-4364-BD38-A1F6550BA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217" y="2562155"/>
            <a:ext cx="3040574" cy="140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b="1" dirty="0">
                <a:solidFill>
                  <a:srgbClr val="000000"/>
                </a:solidFill>
                <a:latin typeface="Verdana" panose="020B0604030504040204" pitchFamily="34" charset="0"/>
              </a:rPr>
              <a:t>Адрес:</a:t>
            </a: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 г. Москва, ул. Молостовых, д.7А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b="1" dirty="0">
                <a:solidFill>
                  <a:srgbClr val="000000"/>
                </a:solidFill>
                <a:latin typeface="Verdana" panose="020B0604030504040204" pitchFamily="34" charset="0"/>
              </a:rPr>
              <a:t>Часы работы: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Понедельник-пятница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8:00 – 20:00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Суббота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9:00 – 18:00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Воскресенье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9:00 – 16:00</a:t>
            </a:r>
          </a:p>
        </p:txBody>
      </p:sp>
      <p:sp>
        <p:nvSpPr>
          <p:cNvPr id="43" name="Стрелка вправо 4">
            <a:extLst>
              <a:ext uri="{FF2B5EF4-FFF2-40B4-BE49-F238E27FC236}">
                <a16:creationId xmlns:a16="http://schemas.microsoft.com/office/drawing/2014/main" id="{052CF0CF-8B08-464A-A0DA-4D630738D8B0}"/>
              </a:ext>
            </a:extLst>
          </p:cNvPr>
          <p:cNvSpPr/>
          <p:nvPr/>
        </p:nvSpPr>
        <p:spPr>
          <a:xfrm>
            <a:off x="3908251" y="2769178"/>
            <a:ext cx="2943802" cy="672725"/>
          </a:xfrm>
          <a:prstGeom prst="rightArrow">
            <a:avLst>
              <a:gd name="adj1" fmla="val 50000"/>
              <a:gd name="adj2" fmla="val 5124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A348C1-D4A1-4FDA-B723-6FEC48E74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3926" y="2451446"/>
            <a:ext cx="717259" cy="684657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C1988DC-EA96-413D-82B9-C3F148365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16" y="5639107"/>
            <a:ext cx="2664296" cy="70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ГП № 175 </a:t>
            </a:r>
          </a:p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ул. Челябинская, д.16, корп.2</a:t>
            </a:r>
            <a:endParaRPr lang="ru-RU" altLang="en-US" sz="14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grpSp>
        <p:nvGrpSpPr>
          <p:cNvPr id="25" name="Group 876">
            <a:extLst>
              <a:ext uri="{FF2B5EF4-FFF2-40B4-BE49-F238E27FC236}">
                <a16:creationId xmlns:a16="http://schemas.microsoft.com/office/drawing/2014/main" id="{B3AF747F-32F6-40AB-9326-DAF2D62E7C63}"/>
              </a:ext>
            </a:extLst>
          </p:cNvPr>
          <p:cNvGrpSpPr>
            <a:grpSpLocks/>
          </p:cNvGrpSpPr>
          <p:nvPr/>
        </p:nvGrpSpPr>
        <p:grpSpPr>
          <a:xfrm>
            <a:off x="1693637" y="4944924"/>
            <a:ext cx="781208" cy="710611"/>
            <a:chOff x="-1612900" y="2984500"/>
            <a:chExt cx="647699" cy="665163"/>
          </a:xfrm>
          <a:solidFill>
            <a:schemeClr val="accent2">
              <a:lumMod val="75000"/>
            </a:schemeClr>
          </a:solidFill>
        </p:grpSpPr>
        <p:sp>
          <p:nvSpPr>
            <p:cNvPr id="29" name="Freeform 155">
              <a:extLst>
                <a:ext uri="{FF2B5EF4-FFF2-40B4-BE49-F238E27FC236}">
                  <a16:creationId xmlns:a16="http://schemas.microsoft.com/office/drawing/2014/main" id="{F14E56C2-E374-40EC-9022-991530A5A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52575" y="3049588"/>
              <a:ext cx="527050" cy="528638"/>
            </a:xfrm>
            <a:custGeom>
              <a:avLst/>
              <a:gdLst>
                <a:gd name="T0" fmla="*/ 262 w 1522"/>
                <a:gd name="T1" fmla="*/ 177 h 1529"/>
                <a:gd name="T2" fmla="*/ 99 w 1522"/>
                <a:gd name="T3" fmla="*/ 237 h 1529"/>
                <a:gd name="T4" fmla="*/ 145 w 1522"/>
                <a:gd name="T5" fmla="*/ 449 h 1529"/>
                <a:gd name="T6" fmla="*/ 308 w 1522"/>
                <a:gd name="T7" fmla="*/ 462 h 1529"/>
                <a:gd name="T8" fmla="*/ 465 w 1522"/>
                <a:gd name="T9" fmla="*/ 677 h 1529"/>
                <a:gd name="T10" fmla="*/ 505 w 1522"/>
                <a:gd name="T11" fmla="*/ 908 h 1529"/>
                <a:gd name="T12" fmla="*/ 692 w 1522"/>
                <a:gd name="T13" fmla="*/ 868 h 1529"/>
                <a:gd name="T14" fmla="*/ 831 w 1522"/>
                <a:gd name="T15" fmla="*/ 756 h 1529"/>
                <a:gd name="T16" fmla="*/ 833 w 1522"/>
                <a:gd name="T17" fmla="*/ 874 h 1529"/>
                <a:gd name="T18" fmla="*/ 1028 w 1522"/>
                <a:gd name="T19" fmla="*/ 908 h 1529"/>
                <a:gd name="T20" fmla="*/ 1059 w 1522"/>
                <a:gd name="T21" fmla="*/ 677 h 1529"/>
                <a:gd name="T22" fmla="*/ 1216 w 1522"/>
                <a:gd name="T23" fmla="*/ 464 h 1529"/>
                <a:gd name="T24" fmla="*/ 1383 w 1522"/>
                <a:gd name="T25" fmla="*/ 449 h 1529"/>
                <a:gd name="T26" fmla="*/ 1425 w 1522"/>
                <a:gd name="T27" fmla="*/ 217 h 1529"/>
                <a:gd name="T28" fmla="*/ 1261 w 1522"/>
                <a:gd name="T29" fmla="*/ 177 h 1529"/>
                <a:gd name="T30" fmla="*/ 1197 w 1522"/>
                <a:gd name="T31" fmla="*/ 3 h 1529"/>
                <a:gd name="T32" fmla="*/ 1462 w 1522"/>
                <a:gd name="T33" fmla="*/ 2 h 1529"/>
                <a:gd name="T34" fmla="*/ 1522 w 1522"/>
                <a:gd name="T35" fmla="*/ 1503 h 1529"/>
                <a:gd name="T36" fmla="*/ 3 w 1522"/>
                <a:gd name="T37" fmla="*/ 1529 h 1529"/>
                <a:gd name="T38" fmla="*/ 1 w 1522"/>
                <a:gd name="T39" fmla="*/ 357 h 1529"/>
                <a:gd name="T40" fmla="*/ 72 w 1522"/>
                <a:gd name="T41" fmla="*/ 1 h 1529"/>
                <a:gd name="T42" fmla="*/ 99 w 1522"/>
                <a:gd name="T43" fmla="*/ 773 h 1529"/>
                <a:gd name="T44" fmla="*/ 99 w 1522"/>
                <a:gd name="T45" fmla="*/ 869 h 1529"/>
                <a:gd name="T46" fmla="*/ 290 w 1522"/>
                <a:gd name="T47" fmla="*/ 908 h 1529"/>
                <a:gd name="T48" fmla="*/ 326 w 1522"/>
                <a:gd name="T49" fmla="*/ 674 h 1529"/>
                <a:gd name="T50" fmla="*/ 138 w 1522"/>
                <a:gd name="T51" fmla="*/ 637 h 1529"/>
                <a:gd name="T52" fmla="*/ 99 w 1522"/>
                <a:gd name="T53" fmla="*/ 773 h 1529"/>
                <a:gd name="T54" fmla="*/ 1198 w 1522"/>
                <a:gd name="T55" fmla="*/ 866 h 1529"/>
                <a:gd name="T56" fmla="*/ 1386 w 1522"/>
                <a:gd name="T57" fmla="*/ 908 h 1529"/>
                <a:gd name="T58" fmla="*/ 1425 w 1522"/>
                <a:gd name="T59" fmla="*/ 675 h 1529"/>
                <a:gd name="T60" fmla="*/ 1236 w 1522"/>
                <a:gd name="T61" fmla="*/ 637 h 1529"/>
                <a:gd name="T62" fmla="*/ 1198 w 1522"/>
                <a:gd name="T63" fmla="*/ 772 h 1529"/>
                <a:gd name="T64" fmla="*/ 1425 w 1522"/>
                <a:gd name="T65" fmla="*/ 1122 h 1529"/>
                <a:gd name="T66" fmla="*/ 1235 w 1522"/>
                <a:gd name="T67" fmla="*/ 1085 h 1529"/>
                <a:gd name="T68" fmla="*/ 1198 w 1522"/>
                <a:gd name="T69" fmla="*/ 1319 h 1529"/>
                <a:gd name="T70" fmla="*/ 1385 w 1522"/>
                <a:gd name="T71" fmla="*/ 1356 h 1529"/>
                <a:gd name="T72" fmla="*/ 1426 w 1522"/>
                <a:gd name="T73" fmla="*/ 1220 h 1529"/>
                <a:gd name="T74" fmla="*/ 327 w 1522"/>
                <a:gd name="T75" fmla="*/ 1219 h 1529"/>
                <a:gd name="T76" fmla="*/ 290 w 1522"/>
                <a:gd name="T77" fmla="*/ 1085 h 1529"/>
                <a:gd name="T78" fmla="*/ 99 w 1522"/>
                <a:gd name="T79" fmla="*/ 1123 h 1529"/>
                <a:gd name="T80" fmla="*/ 137 w 1522"/>
                <a:gd name="T81" fmla="*/ 1355 h 1529"/>
                <a:gd name="T82" fmla="*/ 326 w 1522"/>
                <a:gd name="T83" fmla="*/ 1317 h 1529"/>
                <a:gd name="T84" fmla="*/ 466 w 1522"/>
                <a:gd name="T85" fmla="*/ 1221 h 1529"/>
                <a:gd name="T86" fmla="*/ 500 w 1522"/>
                <a:gd name="T87" fmla="*/ 1355 h 1529"/>
                <a:gd name="T88" fmla="*/ 692 w 1522"/>
                <a:gd name="T89" fmla="*/ 1322 h 1529"/>
                <a:gd name="T90" fmla="*/ 657 w 1522"/>
                <a:gd name="T91" fmla="*/ 1085 h 1529"/>
                <a:gd name="T92" fmla="*/ 466 w 1522"/>
                <a:gd name="T93" fmla="*/ 1123 h 1529"/>
                <a:gd name="T94" fmla="*/ 833 w 1522"/>
                <a:gd name="T95" fmla="*/ 1220 h 1529"/>
                <a:gd name="T96" fmla="*/ 874 w 1522"/>
                <a:gd name="T97" fmla="*/ 1356 h 1529"/>
                <a:gd name="T98" fmla="*/ 1059 w 1522"/>
                <a:gd name="T99" fmla="*/ 1319 h 1529"/>
                <a:gd name="T100" fmla="*/ 1022 w 1522"/>
                <a:gd name="T101" fmla="*/ 1085 h 1529"/>
                <a:gd name="T102" fmla="*/ 833 w 1522"/>
                <a:gd name="T103" fmla="*/ 1120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2" h="1529">
                  <a:moveTo>
                    <a:pt x="328" y="2"/>
                  </a:moveTo>
                  <a:cubicBezTo>
                    <a:pt x="306" y="60"/>
                    <a:pt x="285" y="116"/>
                    <a:pt x="262" y="177"/>
                  </a:cubicBezTo>
                  <a:cubicBezTo>
                    <a:pt x="232" y="177"/>
                    <a:pt x="196" y="177"/>
                    <a:pt x="160" y="177"/>
                  </a:cubicBezTo>
                  <a:cubicBezTo>
                    <a:pt x="103" y="177"/>
                    <a:pt x="99" y="181"/>
                    <a:pt x="99" y="237"/>
                  </a:cubicBezTo>
                  <a:cubicBezTo>
                    <a:pt x="99" y="292"/>
                    <a:pt x="99" y="347"/>
                    <a:pt x="99" y="403"/>
                  </a:cubicBezTo>
                  <a:cubicBezTo>
                    <a:pt x="99" y="439"/>
                    <a:pt x="109" y="449"/>
                    <a:pt x="145" y="449"/>
                  </a:cubicBezTo>
                  <a:cubicBezTo>
                    <a:pt x="193" y="449"/>
                    <a:pt x="240" y="450"/>
                    <a:pt x="287" y="449"/>
                  </a:cubicBezTo>
                  <a:cubicBezTo>
                    <a:pt x="298" y="449"/>
                    <a:pt x="304" y="452"/>
                    <a:pt x="308" y="462"/>
                  </a:cubicBezTo>
                  <a:cubicBezTo>
                    <a:pt x="342" y="537"/>
                    <a:pt x="391" y="600"/>
                    <a:pt x="454" y="652"/>
                  </a:cubicBezTo>
                  <a:cubicBezTo>
                    <a:pt x="461" y="658"/>
                    <a:pt x="465" y="669"/>
                    <a:pt x="465" y="677"/>
                  </a:cubicBezTo>
                  <a:cubicBezTo>
                    <a:pt x="466" y="741"/>
                    <a:pt x="466" y="804"/>
                    <a:pt x="466" y="867"/>
                  </a:cubicBezTo>
                  <a:cubicBezTo>
                    <a:pt x="466" y="897"/>
                    <a:pt x="476" y="908"/>
                    <a:pt x="505" y="908"/>
                  </a:cubicBezTo>
                  <a:cubicBezTo>
                    <a:pt x="554" y="909"/>
                    <a:pt x="604" y="909"/>
                    <a:pt x="653" y="908"/>
                  </a:cubicBezTo>
                  <a:cubicBezTo>
                    <a:pt x="683" y="908"/>
                    <a:pt x="692" y="898"/>
                    <a:pt x="692" y="868"/>
                  </a:cubicBezTo>
                  <a:cubicBezTo>
                    <a:pt x="692" y="830"/>
                    <a:pt x="692" y="793"/>
                    <a:pt x="692" y="756"/>
                  </a:cubicBezTo>
                  <a:cubicBezTo>
                    <a:pt x="739" y="756"/>
                    <a:pt x="784" y="756"/>
                    <a:pt x="831" y="756"/>
                  </a:cubicBezTo>
                  <a:cubicBezTo>
                    <a:pt x="832" y="762"/>
                    <a:pt x="832" y="769"/>
                    <a:pt x="832" y="776"/>
                  </a:cubicBezTo>
                  <a:cubicBezTo>
                    <a:pt x="833" y="808"/>
                    <a:pt x="832" y="841"/>
                    <a:pt x="833" y="874"/>
                  </a:cubicBezTo>
                  <a:cubicBezTo>
                    <a:pt x="833" y="895"/>
                    <a:pt x="843" y="907"/>
                    <a:pt x="864" y="908"/>
                  </a:cubicBezTo>
                  <a:cubicBezTo>
                    <a:pt x="918" y="909"/>
                    <a:pt x="973" y="909"/>
                    <a:pt x="1028" y="908"/>
                  </a:cubicBezTo>
                  <a:cubicBezTo>
                    <a:pt x="1049" y="907"/>
                    <a:pt x="1059" y="894"/>
                    <a:pt x="1059" y="871"/>
                  </a:cubicBezTo>
                  <a:cubicBezTo>
                    <a:pt x="1059" y="807"/>
                    <a:pt x="1058" y="742"/>
                    <a:pt x="1059" y="677"/>
                  </a:cubicBezTo>
                  <a:cubicBezTo>
                    <a:pt x="1060" y="668"/>
                    <a:pt x="1065" y="657"/>
                    <a:pt x="1072" y="651"/>
                  </a:cubicBezTo>
                  <a:cubicBezTo>
                    <a:pt x="1134" y="600"/>
                    <a:pt x="1183" y="538"/>
                    <a:pt x="1216" y="464"/>
                  </a:cubicBezTo>
                  <a:cubicBezTo>
                    <a:pt x="1221" y="452"/>
                    <a:pt x="1229" y="449"/>
                    <a:pt x="1241" y="449"/>
                  </a:cubicBezTo>
                  <a:cubicBezTo>
                    <a:pt x="1289" y="450"/>
                    <a:pt x="1336" y="449"/>
                    <a:pt x="1383" y="449"/>
                  </a:cubicBezTo>
                  <a:cubicBezTo>
                    <a:pt x="1414" y="449"/>
                    <a:pt x="1426" y="438"/>
                    <a:pt x="1426" y="407"/>
                  </a:cubicBezTo>
                  <a:cubicBezTo>
                    <a:pt x="1426" y="343"/>
                    <a:pt x="1426" y="280"/>
                    <a:pt x="1425" y="217"/>
                  </a:cubicBezTo>
                  <a:cubicBezTo>
                    <a:pt x="1425" y="188"/>
                    <a:pt x="1414" y="177"/>
                    <a:pt x="1385" y="177"/>
                  </a:cubicBezTo>
                  <a:cubicBezTo>
                    <a:pt x="1344" y="177"/>
                    <a:pt x="1303" y="177"/>
                    <a:pt x="1261" y="177"/>
                  </a:cubicBezTo>
                  <a:cubicBezTo>
                    <a:pt x="1260" y="177"/>
                    <a:pt x="1259" y="176"/>
                    <a:pt x="1261" y="177"/>
                  </a:cubicBezTo>
                  <a:cubicBezTo>
                    <a:pt x="1239" y="117"/>
                    <a:pt x="1218" y="60"/>
                    <a:pt x="1197" y="3"/>
                  </a:cubicBezTo>
                  <a:cubicBezTo>
                    <a:pt x="1199" y="3"/>
                    <a:pt x="1204" y="2"/>
                    <a:pt x="1210" y="2"/>
                  </a:cubicBezTo>
                  <a:cubicBezTo>
                    <a:pt x="1294" y="2"/>
                    <a:pt x="1378" y="2"/>
                    <a:pt x="1462" y="2"/>
                  </a:cubicBezTo>
                  <a:cubicBezTo>
                    <a:pt x="1500" y="2"/>
                    <a:pt x="1522" y="24"/>
                    <a:pt x="1522" y="61"/>
                  </a:cubicBezTo>
                  <a:cubicBezTo>
                    <a:pt x="1522" y="542"/>
                    <a:pt x="1522" y="1022"/>
                    <a:pt x="1522" y="1503"/>
                  </a:cubicBezTo>
                  <a:cubicBezTo>
                    <a:pt x="1522" y="1511"/>
                    <a:pt x="1522" y="1519"/>
                    <a:pt x="1522" y="1529"/>
                  </a:cubicBezTo>
                  <a:cubicBezTo>
                    <a:pt x="1015" y="1529"/>
                    <a:pt x="510" y="1529"/>
                    <a:pt x="3" y="1529"/>
                  </a:cubicBezTo>
                  <a:cubicBezTo>
                    <a:pt x="2" y="1523"/>
                    <a:pt x="1" y="1516"/>
                    <a:pt x="1" y="1509"/>
                  </a:cubicBezTo>
                  <a:cubicBezTo>
                    <a:pt x="1" y="1125"/>
                    <a:pt x="1" y="741"/>
                    <a:pt x="1" y="357"/>
                  </a:cubicBezTo>
                  <a:cubicBezTo>
                    <a:pt x="1" y="263"/>
                    <a:pt x="3" y="168"/>
                    <a:pt x="1" y="73"/>
                  </a:cubicBezTo>
                  <a:cubicBezTo>
                    <a:pt x="0" y="24"/>
                    <a:pt x="31" y="0"/>
                    <a:pt x="72" y="1"/>
                  </a:cubicBezTo>
                  <a:cubicBezTo>
                    <a:pt x="158" y="4"/>
                    <a:pt x="244" y="2"/>
                    <a:pt x="328" y="2"/>
                  </a:cubicBezTo>
                  <a:close/>
                  <a:moveTo>
                    <a:pt x="99" y="773"/>
                  </a:moveTo>
                  <a:cubicBezTo>
                    <a:pt x="99" y="773"/>
                    <a:pt x="99" y="773"/>
                    <a:pt x="99" y="773"/>
                  </a:cubicBezTo>
                  <a:cubicBezTo>
                    <a:pt x="99" y="805"/>
                    <a:pt x="99" y="837"/>
                    <a:pt x="99" y="869"/>
                  </a:cubicBezTo>
                  <a:cubicBezTo>
                    <a:pt x="100" y="896"/>
                    <a:pt x="110" y="908"/>
                    <a:pt x="136" y="908"/>
                  </a:cubicBezTo>
                  <a:cubicBezTo>
                    <a:pt x="188" y="909"/>
                    <a:pt x="239" y="909"/>
                    <a:pt x="290" y="908"/>
                  </a:cubicBezTo>
                  <a:cubicBezTo>
                    <a:pt x="315" y="908"/>
                    <a:pt x="326" y="895"/>
                    <a:pt x="326" y="870"/>
                  </a:cubicBezTo>
                  <a:cubicBezTo>
                    <a:pt x="327" y="805"/>
                    <a:pt x="327" y="739"/>
                    <a:pt x="326" y="674"/>
                  </a:cubicBezTo>
                  <a:cubicBezTo>
                    <a:pt x="326" y="648"/>
                    <a:pt x="315" y="637"/>
                    <a:pt x="288" y="637"/>
                  </a:cubicBezTo>
                  <a:cubicBezTo>
                    <a:pt x="238" y="637"/>
                    <a:pt x="188" y="637"/>
                    <a:pt x="138" y="637"/>
                  </a:cubicBezTo>
                  <a:cubicBezTo>
                    <a:pt x="110" y="637"/>
                    <a:pt x="100" y="647"/>
                    <a:pt x="99" y="675"/>
                  </a:cubicBezTo>
                  <a:cubicBezTo>
                    <a:pt x="99" y="708"/>
                    <a:pt x="99" y="741"/>
                    <a:pt x="99" y="773"/>
                  </a:cubicBezTo>
                  <a:close/>
                  <a:moveTo>
                    <a:pt x="1198" y="772"/>
                  </a:moveTo>
                  <a:cubicBezTo>
                    <a:pt x="1198" y="803"/>
                    <a:pt x="1198" y="835"/>
                    <a:pt x="1198" y="866"/>
                  </a:cubicBezTo>
                  <a:cubicBezTo>
                    <a:pt x="1198" y="897"/>
                    <a:pt x="1208" y="908"/>
                    <a:pt x="1240" y="908"/>
                  </a:cubicBezTo>
                  <a:cubicBezTo>
                    <a:pt x="1289" y="909"/>
                    <a:pt x="1337" y="908"/>
                    <a:pt x="1386" y="908"/>
                  </a:cubicBezTo>
                  <a:cubicBezTo>
                    <a:pt x="1414" y="908"/>
                    <a:pt x="1425" y="897"/>
                    <a:pt x="1425" y="869"/>
                  </a:cubicBezTo>
                  <a:cubicBezTo>
                    <a:pt x="1426" y="805"/>
                    <a:pt x="1426" y="740"/>
                    <a:pt x="1425" y="675"/>
                  </a:cubicBezTo>
                  <a:cubicBezTo>
                    <a:pt x="1425" y="648"/>
                    <a:pt x="1414" y="637"/>
                    <a:pt x="1386" y="637"/>
                  </a:cubicBezTo>
                  <a:cubicBezTo>
                    <a:pt x="1336" y="637"/>
                    <a:pt x="1286" y="637"/>
                    <a:pt x="1236" y="637"/>
                  </a:cubicBezTo>
                  <a:cubicBezTo>
                    <a:pt x="1209" y="637"/>
                    <a:pt x="1198" y="648"/>
                    <a:pt x="1198" y="676"/>
                  </a:cubicBezTo>
                  <a:cubicBezTo>
                    <a:pt x="1198" y="708"/>
                    <a:pt x="1198" y="740"/>
                    <a:pt x="1198" y="772"/>
                  </a:cubicBezTo>
                  <a:close/>
                  <a:moveTo>
                    <a:pt x="1426" y="1220"/>
                  </a:moveTo>
                  <a:cubicBezTo>
                    <a:pt x="1426" y="1187"/>
                    <a:pt x="1426" y="1155"/>
                    <a:pt x="1425" y="1122"/>
                  </a:cubicBezTo>
                  <a:cubicBezTo>
                    <a:pt x="1425" y="1095"/>
                    <a:pt x="1414" y="1085"/>
                    <a:pt x="1387" y="1085"/>
                  </a:cubicBezTo>
                  <a:cubicBezTo>
                    <a:pt x="1337" y="1085"/>
                    <a:pt x="1286" y="1084"/>
                    <a:pt x="1235" y="1085"/>
                  </a:cubicBezTo>
                  <a:cubicBezTo>
                    <a:pt x="1210" y="1085"/>
                    <a:pt x="1198" y="1096"/>
                    <a:pt x="1198" y="1121"/>
                  </a:cubicBezTo>
                  <a:cubicBezTo>
                    <a:pt x="1198" y="1187"/>
                    <a:pt x="1198" y="1253"/>
                    <a:pt x="1198" y="1319"/>
                  </a:cubicBezTo>
                  <a:cubicBezTo>
                    <a:pt x="1198" y="1344"/>
                    <a:pt x="1210" y="1355"/>
                    <a:pt x="1235" y="1355"/>
                  </a:cubicBezTo>
                  <a:cubicBezTo>
                    <a:pt x="1285" y="1356"/>
                    <a:pt x="1335" y="1356"/>
                    <a:pt x="1385" y="1356"/>
                  </a:cubicBezTo>
                  <a:cubicBezTo>
                    <a:pt x="1415" y="1355"/>
                    <a:pt x="1425" y="1345"/>
                    <a:pt x="1426" y="1314"/>
                  </a:cubicBezTo>
                  <a:cubicBezTo>
                    <a:pt x="1426" y="1283"/>
                    <a:pt x="1426" y="1251"/>
                    <a:pt x="1426" y="1220"/>
                  </a:cubicBezTo>
                  <a:close/>
                  <a:moveTo>
                    <a:pt x="326" y="1219"/>
                  </a:moveTo>
                  <a:cubicBezTo>
                    <a:pt x="327" y="1219"/>
                    <a:pt x="327" y="1219"/>
                    <a:pt x="327" y="1219"/>
                  </a:cubicBezTo>
                  <a:cubicBezTo>
                    <a:pt x="327" y="1187"/>
                    <a:pt x="327" y="1154"/>
                    <a:pt x="326" y="1121"/>
                  </a:cubicBezTo>
                  <a:cubicBezTo>
                    <a:pt x="326" y="1096"/>
                    <a:pt x="315" y="1085"/>
                    <a:pt x="290" y="1085"/>
                  </a:cubicBezTo>
                  <a:cubicBezTo>
                    <a:pt x="239" y="1084"/>
                    <a:pt x="188" y="1085"/>
                    <a:pt x="138" y="1085"/>
                  </a:cubicBezTo>
                  <a:cubicBezTo>
                    <a:pt x="110" y="1085"/>
                    <a:pt x="99" y="1095"/>
                    <a:pt x="99" y="1123"/>
                  </a:cubicBezTo>
                  <a:cubicBezTo>
                    <a:pt x="99" y="1188"/>
                    <a:pt x="99" y="1253"/>
                    <a:pt x="99" y="1317"/>
                  </a:cubicBezTo>
                  <a:cubicBezTo>
                    <a:pt x="99" y="1344"/>
                    <a:pt x="110" y="1355"/>
                    <a:pt x="137" y="1355"/>
                  </a:cubicBezTo>
                  <a:cubicBezTo>
                    <a:pt x="188" y="1356"/>
                    <a:pt x="238" y="1356"/>
                    <a:pt x="289" y="1355"/>
                  </a:cubicBezTo>
                  <a:cubicBezTo>
                    <a:pt x="316" y="1355"/>
                    <a:pt x="326" y="1344"/>
                    <a:pt x="326" y="1317"/>
                  </a:cubicBezTo>
                  <a:cubicBezTo>
                    <a:pt x="327" y="1285"/>
                    <a:pt x="326" y="1252"/>
                    <a:pt x="326" y="1219"/>
                  </a:cubicBezTo>
                  <a:close/>
                  <a:moveTo>
                    <a:pt x="466" y="1221"/>
                  </a:moveTo>
                  <a:cubicBezTo>
                    <a:pt x="466" y="1253"/>
                    <a:pt x="466" y="1286"/>
                    <a:pt x="466" y="1319"/>
                  </a:cubicBezTo>
                  <a:cubicBezTo>
                    <a:pt x="466" y="1343"/>
                    <a:pt x="477" y="1355"/>
                    <a:pt x="500" y="1355"/>
                  </a:cubicBezTo>
                  <a:cubicBezTo>
                    <a:pt x="553" y="1356"/>
                    <a:pt x="606" y="1356"/>
                    <a:pt x="658" y="1355"/>
                  </a:cubicBezTo>
                  <a:cubicBezTo>
                    <a:pt x="681" y="1355"/>
                    <a:pt x="692" y="1344"/>
                    <a:pt x="692" y="1322"/>
                  </a:cubicBezTo>
                  <a:cubicBezTo>
                    <a:pt x="692" y="1254"/>
                    <a:pt x="692" y="1186"/>
                    <a:pt x="692" y="1118"/>
                  </a:cubicBezTo>
                  <a:cubicBezTo>
                    <a:pt x="692" y="1095"/>
                    <a:pt x="680" y="1085"/>
                    <a:pt x="657" y="1085"/>
                  </a:cubicBezTo>
                  <a:cubicBezTo>
                    <a:pt x="606" y="1084"/>
                    <a:pt x="554" y="1084"/>
                    <a:pt x="503" y="1085"/>
                  </a:cubicBezTo>
                  <a:cubicBezTo>
                    <a:pt x="477" y="1085"/>
                    <a:pt x="466" y="1096"/>
                    <a:pt x="466" y="1123"/>
                  </a:cubicBezTo>
                  <a:cubicBezTo>
                    <a:pt x="466" y="1155"/>
                    <a:pt x="466" y="1188"/>
                    <a:pt x="466" y="1221"/>
                  </a:cubicBezTo>
                  <a:close/>
                  <a:moveTo>
                    <a:pt x="833" y="1220"/>
                  </a:moveTo>
                  <a:cubicBezTo>
                    <a:pt x="833" y="1251"/>
                    <a:pt x="832" y="1282"/>
                    <a:pt x="833" y="1314"/>
                  </a:cubicBezTo>
                  <a:cubicBezTo>
                    <a:pt x="833" y="1346"/>
                    <a:pt x="842" y="1355"/>
                    <a:pt x="874" y="1356"/>
                  </a:cubicBezTo>
                  <a:cubicBezTo>
                    <a:pt x="923" y="1356"/>
                    <a:pt x="973" y="1356"/>
                    <a:pt x="1022" y="1355"/>
                  </a:cubicBezTo>
                  <a:cubicBezTo>
                    <a:pt x="1047" y="1355"/>
                    <a:pt x="1059" y="1344"/>
                    <a:pt x="1059" y="1319"/>
                  </a:cubicBezTo>
                  <a:cubicBezTo>
                    <a:pt x="1059" y="1253"/>
                    <a:pt x="1059" y="1187"/>
                    <a:pt x="1059" y="1121"/>
                  </a:cubicBezTo>
                  <a:cubicBezTo>
                    <a:pt x="1059" y="1096"/>
                    <a:pt x="1047" y="1085"/>
                    <a:pt x="1022" y="1085"/>
                  </a:cubicBezTo>
                  <a:cubicBezTo>
                    <a:pt x="971" y="1084"/>
                    <a:pt x="919" y="1085"/>
                    <a:pt x="868" y="1085"/>
                  </a:cubicBezTo>
                  <a:cubicBezTo>
                    <a:pt x="844" y="1085"/>
                    <a:pt x="833" y="1095"/>
                    <a:pt x="833" y="1120"/>
                  </a:cubicBezTo>
                  <a:cubicBezTo>
                    <a:pt x="832" y="1153"/>
                    <a:pt x="833" y="1187"/>
                    <a:pt x="833" y="1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0" name="Freeform 156">
              <a:extLst>
                <a:ext uri="{FF2B5EF4-FFF2-40B4-BE49-F238E27FC236}">
                  <a16:creationId xmlns:a16="http://schemas.microsoft.com/office/drawing/2014/main" id="{F04B04BE-5319-4556-9D48-C3D49E8D8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2900" y="3598863"/>
              <a:ext cx="647699" cy="50800"/>
            </a:xfrm>
            <a:custGeom>
              <a:avLst/>
              <a:gdLst>
                <a:gd name="T0" fmla="*/ 933 w 1867"/>
                <a:gd name="T1" fmla="*/ 0 h 148"/>
                <a:gd name="T2" fmla="*/ 1829 w 1867"/>
                <a:gd name="T3" fmla="*/ 0 h 148"/>
                <a:gd name="T4" fmla="*/ 1866 w 1867"/>
                <a:gd name="T5" fmla="*/ 37 h 148"/>
                <a:gd name="T6" fmla="*/ 1866 w 1867"/>
                <a:gd name="T7" fmla="*/ 107 h 148"/>
                <a:gd name="T8" fmla="*/ 1824 w 1867"/>
                <a:gd name="T9" fmla="*/ 148 h 148"/>
                <a:gd name="T10" fmla="*/ 1044 w 1867"/>
                <a:gd name="T11" fmla="*/ 148 h 148"/>
                <a:gd name="T12" fmla="*/ 45 w 1867"/>
                <a:gd name="T13" fmla="*/ 148 h 148"/>
                <a:gd name="T14" fmla="*/ 0 w 1867"/>
                <a:gd name="T15" fmla="*/ 103 h 148"/>
                <a:gd name="T16" fmla="*/ 0 w 1867"/>
                <a:gd name="T17" fmla="*/ 37 h 148"/>
                <a:gd name="T18" fmla="*/ 37 w 1867"/>
                <a:gd name="T19" fmla="*/ 0 h 148"/>
                <a:gd name="T20" fmla="*/ 565 w 1867"/>
                <a:gd name="T21" fmla="*/ 0 h 148"/>
                <a:gd name="T22" fmla="*/ 933 w 1867"/>
                <a:gd name="T23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7" h="148">
                  <a:moveTo>
                    <a:pt x="933" y="0"/>
                  </a:moveTo>
                  <a:cubicBezTo>
                    <a:pt x="1232" y="0"/>
                    <a:pt x="1530" y="0"/>
                    <a:pt x="1829" y="0"/>
                  </a:cubicBezTo>
                  <a:cubicBezTo>
                    <a:pt x="1857" y="0"/>
                    <a:pt x="1866" y="8"/>
                    <a:pt x="1866" y="37"/>
                  </a:cubicBezTo>
                  <a:cubicBezTo>
                    <a:pt x="1867" y="60"/>
                    <a:pt x="1866" y="84"/>
                    <a:pt x="1866" y="107"/>
                  </a:cubicBezTo>
                  <a:cubicBezTo>
                    <a:pt x="1866" y="139"/>
                    <a:pt x="1858" y="148"/>
                    <a:pt x="1824" y="148"/>
                  </a:cubicBezTo>
                  <a:cubicBezTo>
                    <a:pt x="1564" y="148"/>
                    <a:pt x="1304" y="148"/>
                    <a:pt x="1044" y="148"/>
                  </a:cubicBezTo>
                  <a:cubicBezTo>
                    <a:pt x="711" y="148"/>
                    <a:pt x="378" y="148"/>
                    <a:pt x="45" y="148"/>
                  </a:cubicBezTo>
                  <a:cubicBezTo>
                    <a:pt x="8" y="148"/>
                    <a:pt x="0" y="140"/>
                    <a:pt x="0" y="103"/>
                  </a:cubicBezTo>
                  <a:cubicBezTo>
                    <a:pt x="0" y="81"/>
                    <a:pt x="0" y="59"/>
                    <a:pt x="0" y="37"/>
                  </a:cubicBezTo>
                  <a:cubicBezTo>
                    <a:pt x="1" y="8"/>
                    <a:pt x="9" y="0"/>
                    <a:pt x="37" y="0"/>
                  </a:cubicBezTo>
                  <a:cubicBezTo>
                    <a:pt x="213" y="0"/>
                    <a:pt x="389" y="0"/>
                    <a:pt x="565" y="0"/>
                  </a:cubicBezTo>
                  <a:cubicBezTo>
                    <a:pt x="688" y="0"/>
                    <a:pt x="811" y="0"/>
                    <a:pt x="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1" name="Freeform 157">
              <a:extLst>
                <a:ext uri="{FF2B5EF4-FFF2-40B4-BE49-F238E27FC236}">
                  <a16:creationId xmlns:a16="http://schemas.microsoft.com/office/drawing/2014/main" id="{987F346A-4D23-4918-8BCD-195AFDDF7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46213" y="2984500"/>
              <a:ext cx="312737" cy="307975"/>
            </a:xfrm>
            <a:custGeom>
              <a:avLst/>
              <a:gdLst>
                <a:gd name="T0" fmla="*/ 453 w 903"/>
                <a:gd name="T1" fmla="*/ 888 h 890"/>
                <a:gd name="T2" fmla="*/ 11 w 903"/>
                <a:gd name="T3" fmla="*/ 424 h 890"/>
                <a:gd name="T4" fmla="*/ 456 w 903"/>
                <a:gd name="T5" fmla="*/ 1 h 890"/>
                <a:gd name="T6" fmla="*/ 899 w 903"/>
                <a:gd name="T7" fmla="*/ 456 h 890"/>
                <a:gd name="T8" fmla="*/ 453 w 903"/>
                <a:gd name="T9" fmla="*/ 888 h 890"/>
                <a:gd name="T10" fmla="*/ 841 w 903"/>
                <a:gd name="T11" fmla="*/ 445 h 890"/>
                <a:gd name="T12" fmla="*/ 458 w 903"/>
                <a:gd name="T13" fmla="*/ 59 h 890"/>
                <a:gd name="T14" fmla="*/ 68 w 903"/>
                <a:gd name="T15" fmla="*/ 445 h 890"/>
                <a:gd name="T16" fmla="*/ 452 w 903"/>
                <a:gd name="T17" fmla="*/ 831 h 890"/>
                <a:gd name="T18" fmla="*/ 841 w 903"/>
                <a:gd name="T19" fmla="*/ 445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3" h="890">
                  <a:moveTo>
                    <a:pt x="453" y="888"/>
                  </a:moveTo>
                  <a:cubicBezTo>
                    <a:pt x="212" y="890"/>
                    <a:pt x="0" y="685"/>
                    <a:pt x="11" y="424"/>
                  </a:cubicBezTo>
                  <a:cubicBezTo>
                    <a:pt x="20" y="200"/>
                    <a:pt x="204" y="0"/>
                    <a:pt x="456" y="1"/>
                  </a:cubicBezTo>
                  <a:cubicBezTo>
                    <a:pt x="714" y="2"/>
                    <a:pt x="903" y="215"/>
                    <a:pt x="899" y="456"/>
                  </a:cubicBezTo>
                  <a:cubicBezTo>
                    <a:pt x="894" y="692"/>
                    <a:pt x="694" y="889"/>
                    <a:pt x="453" y="888"/>
                  </a:cubicBezTo>
                  <a:close/>
                  <a:moveTo>
                    <a:pt x="841" y="445"/>
                  </a:moveTo>
                  <a:cubicBezTo>
                    <a:pt x="841" y="232"/>
                    <a:pt x="670" y="59"/>
                    <a:pt x="458" y="59"/>
                  </a:cubicBezTo>
                  <a:cubicBezTo>
                    <a:pt x="241" y="58"/>
                    <a:pt x="67" y="230"/>
                    <a:pt x="68" y="445"/>
                  </a:cubicBezTo>
                  <a:cubicBezTo>
                    <a:pt x="69" y="658"/>
                    <a:pt x="241" y="831"/>
                    <a:pt x="452" y="831"/>
                  </a:cubicBezTo>
                  <a:cubicBezTo>
                    <a:pt x="667" y="832"/>
                    <a:pt x="840" y="659"/>
                    <a:pt x="841" y="4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2" name="Freeform 158">
              <a:extLst>
                <a:ext uri="{FF2B5EF4-FFF2-40B4-BE49-F238E27FC236}">
                  <a16:creationId xmlns:a16="http://schemas.microsoft.com/office/drawing/2014/main" id="{21C5493C-0BC9-49A3-AEB9-214E12AB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2238" y="3033713"/>
              <a:ext cx="206375" cy="207963"/>
            </a:xfrm>
            <a:custGeom>
              <a:avLst/>
              <a:gdLst>
                <a:gd name="T0" fmla="*/ 395 w 599"/>
                <a:gd name="T1" fmla="*/ 395 h 600"/>
                <a:gd name="T2" fmla="*/ 395 w 599"/>
                <a:gd name="T3" fmla="*/ 559 h 600"/>
                <a:gd name="T4" fmla="*/ 355 w 599"/>
                <a:gd name="T5" fmla="*/ 600 h 600"/>
                <a:gd name="T6" fmla="*/ 243 w 599"/>
                <a:gd name="T7" fmla="*/ 600 h 600"/>
                <a:gd name="T8" fmla="*/ 204 w 599"/>
                <a:gd name="T9" fmla="*/ 560 h 600"/>
                <a:gd name="T10" fmla="*/ 204 w 599"/>
                <a:gd name="T11" fmla="*/ 420 h 600"/>
                <a:gd name="T12" fmla="*/ 204 w 599"/>
                <a:gd name="T13" fmla="*/ 395 h 600"/>
                <a:gd name="T14" fmla="*/ 177 w 599"/>
                <a:gd name="T15" fmla="*/ 395 h 600"/>
                <a:gd name="T16" fmla="*/ 39 w 599"/>
                <a:gd name="T17" fmla="*/ 395 h 600"/>
                <a:gd name="T18" fmla="*/ 0 w 599"/>
                <a:gd name="T19" fmla="*/ 356 h 600"/>
                <a:gd name="T20" fmla="*/ 0 w 599"/>
                <a:gd name="T21" fmla="*/ 244 h 600"/>
                <a:gd name="T22" fmla="*/ 38 w 599"/>
                <a:gd name="T23" fmla="*/ 205 h 600"/>
                <a:gd name="T24" fmla="*/ 180 w 599"/>
                <a:gd name="T25" fmla="*/ 205 h 600"/>
                <a:gd name="T26" fmla="*/ 204 w 599"/>
                <a:gd name="T27" fmla="*/ 205 h 600"/>
                <a:gd name="T28" fmla="*/ 204 w 599"/>
                <a:gd name="T29" fmla="*/ 133 h 600"/>
                <a:gd name="T30" fmla="*/ 204 w 599"/>
                <a:gd name="T31" fmla="*/ 35 h 600"/>
                <a:gd name="T32" fmla="*/ 237 w 599"/>
                <a:gd name="T33" fmla="*/ 0 h 600"/>
                <a:gd name="T34" fmla="*/ 361 w 599"/>
                <a:gd name="T35" fmla="*/ 0 h 600"/>
                <a:gd name="T36" fmla="*/ 395 w 599"/>
                <a:gd name="T37" fmla="*/ 38 h 600"/>
                <a:gd name="T38" fmla="*/ 395 w 599"/>
                <a:gd name="T39" fmla="*/ 204 h 600"/>
                <a:gd name="T40" fmla="*/ 417 w 599"/>
                <a:gd name="T41" fmla="*/ 205 h 600"/>
                <a:gd name="T42" fmla="*/ 559 w 599"/>
                <a:gd name="T43" fmla="*/ 205 h 600"/>
                <a:gd name="T44" fmla="*/ 599 w 599"/>
                <a:gd name="T45" fmla="*/ 245 h 600"/>
                <a:gd name="T46" fmla="*/ 599 w 599"/>
                <a:gd name="T47" fmla="*/ 361 h 600"/>
                <a:gd name="T48" fmla="*/ 565 w 599"/>
                <a:gd name="T49" fmla="*/ 395 h 600"/>
                <a:gd name="T50" fmla="*/ 419 w 599"/>
                <a:gd name="T51" fmla="*/ 395 h 600"/>
                <a:gd name="T52" fmla="*/ 395 w 599"/>
                <a:gd name="T53" fmla="*/ 39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9" h="600">
                  <a:moveTo>
                    <a:pt x="395" y="395"/>
                  </a:moveTo>
                  <a:cubicBezTo>
                    <a:pt x="395" y="452"/>
                    <a:pt x="395" y="505"/>
                    <a:pt x="395" y="559"/>
                  </a:cubicBezTo>
                  <a:cubicBezTo>
                    <a:pt x="395" y="590"/>
                    <a:pt x="385" y="600"/>
                    <a:pt x="355" y="600"/>
                  </a:cubicBezTo>
                  <a:cubicBezTo>
                    <a:pt x="317" y="600"/>
                    <a:pt x="280" y="600"/>
                    <a:pt x="243" y="600"/>
                  </a:cubicBezTo>
                  <a:cubicBezTo>
                    <a:pt x="214" y="600"/>
                    <a:pt x="204" y="590"/>
                    <a:pt x="204" y="560"/>
                  </a:cubicBezTo>
                  <a:cubicBezTo>
                    <a:pt x="204" y="513"/>
                    <a:pt x="204" y="466"/>
                    <a:pt x="204" y="420"/>
                  </a:cubicBezTo>
                  <a:cubicBezTo>
                    <a:pt x="204" y="413"/>
                    <a:pt x="204" y="405"/>
                    <a:pt x="204" y="395"/>
                  </a:cubicBezTo>
                  <a:cubicBezTo>
                    <a:pt x="194" y="395"/>
                    <a:pt x="185" y="395"/>
                    <a:pt x="177" y="395"/>
                  </a:cubicBezTo>
                  <a:cubicBezTo>
                    <a:pt x="131" y="395"/>
                    <a:pt x="85" y="395"/>
                    <a:pt x="39" y="395"/>
                  </a:cubicBezTo>
                  <a:cubicBezTo>
                    <a:pt x="9" y="395"/>
                    <a:pt x="0" y="386"/>
                    <a:pt x="0" y="356"/>
                  </a:cubicBezTo>
                  <a:cubicBezTo>
                    <a:pt x="0" y="318"/>
                    <a:pt x="0" y="281"/>
                    <a:pt x="0" y="244"/>
                  </a:cubicBezTo>
                  <a:cubicBezTo>
                    <a:pt x="0" y="216"/>
                    <a:pt x="10" y="205"/>
                    <a:pt x="38" y="205"/>
                  </a:cubicBezTo>
                  <a:cubicBezTo>
                    <a:pt x="86" y="205"/>
                    <a:pt x="133" y="205"/>
                    <a:pt x="180" y="205"/>
                  </a:cubicBezTo>
                  <a:cubicBezTo>
                    <a:pt x="188" y="205"/>
                    <a:pt x="195" y="205"/>
                    <a:pt x="204" y="205"/>
                  </a:cubicBezTo>
                  <a:cubicBezTo>
                    <a:pt x="204" y="179"/>
                    <a:pt x="204" y="156"/>
                    <a:pt x="204" y="133"/>
                  </a:cubicBezTo>
                  <a:cubicBezTo>
                    <a:pt x="204" y="100"/>
                    <a:pt x="204" y="68"/>
                    <a:pt x="204" y="35"/>
                  </a:cubicBezTo>
                  <a:cubicBezTo>
                    <a:pt x="204" y="14"/>
                    <a:pt x="216" y="1"/>
                    <a:pt x="237" y="0"/>
                  </a:cubicBezTo>
                  <a:cubicBezTo>
                    <a:pt x="278" y="0"/>
                    <a:pt x="320" y="0"/>
                    <a:pt x="361" y="0"/>
                  </a:cubicBezTo>
                  <a:cubicBezTo>
                    <a:pt x="383" y="1"/>
                    <a:pt x="395" y="14"/>
                    <a:pt x="395" y="38"/>
                  </a:cubicBezTo>
                  <a:cubicBezTo>
                    <a:pt x="395" y="93"/>
                    <a:pt x="395" y="147"/>
                    <a:pt x="395" y="204"/>
                  </a:cubicBezTo>
                  <a:cubicBezTo>
                    <a:pt x="403" y="204"/>
                    <a:pt x="410" y="205"/>
                    <a:pt x="417" y="205"/>
                  </a:cubicBezTo>
                  <a:cubicBezTo>
                    <a:pt x="465" y="205"/>
                    <a:pt x="512" y="205"/>
                    <a:pt x="559" y="205"/>
                  </a:cubicBezTo>
                  <a:cubicBezTo>
                    <a:pt x="589" y="205"/>
                    <a:pt x="599" y="216"/>
                    <a:pt x="599" y="245"/>
                  </a:cubicBezTo>
                  <a:cubicBezTo>
                    <a:pt x="599" y="283"/>
                    <a:pt x="599" y="322"/>
                    <a:pt x="599" y="361"/>
                  </a:cubicBezTo>
                  <a:cubicBezTo>
                    <a:pt x="599" y="384"/>
                    <a:pt x="588" y="395"/>
                    <a:pt x="565" y="395"/>
                  </a:cubicBezTo>
                  <a:cubicBezTo>
                    <a:pt x="516" y="395"/>
                    <a:pt x="467" y="395"/>
                    <a:pt x="419" y="395"/>
                  </a:cubicBezTo>
                  <a:cubicBezTo>
                    <a:pt x="412" y="395"/>
                    <a:pt x="405" y="395"/>
                    <a:pt x="395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35" name="Стрелка вправо 4">
            <a:extLst>
              <a:ext uri="{FF2B5EF4-FFF2-40B4-BE49-F238E27FC236}">
                <a16:creationId xmlns:a16="http://schemas.microsoft.com/office/drawing/2014/main" id="{052CF0CF-8B08-464A-A0DA-4D630738D8B0}"/>
              </a:ext>
            </a:extLst>
          </p:cNvPr>
          <p:cNvSpPr/>
          <p:nvPr/>
        </p:nvSpPr>
        <p:spPr>
          <a:xfrm>
            <a:off x="3955832" y="5048860"/>
            <a:ext cx="3003665" cy="672725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C1988DC-EA96-413D-82B9-C3F148365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139" y="5601264"/>
            <a:ext cx="1873078" cy="63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600" b="1" dirty="0">
                <a:solidFill>
                  <a:srgbClr val="FF9900"/>
                </a:solidFill>
                <a:latin typeface="Verdana" panose="020B0604030504040204" pitchFamily="34" charset="0"/>
              </a:rPr>
              <a:t>ГП № 175 </a:t>
            </a:r>
          </a:p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600" b="1" dirty="0">
                <a:solidFill>
                  <a:srgbClr val="FF9900"/>
                </a:solidFill>
                <a:latin typeface="Verdana" panose="020B0604030504040204" pitchFamily="34" charset="0"/>
              </a:rPr>
              <a:t>филиал № 2</a:t>
            </a:r>
          </a:p>
        </p:txBody>
      </p:sp>
      <p:grpSp>
        <p:nvGrpSpPr>
          <p:cNvPr id="38" name="Group 876">
            <a:extLst>
              <a:ext uri="{FF2B5EF4-FFF2-40B4-BE49-F238E27FC236}">
                <a16:creationId xmlns:a16="http://schemas.microsoft.com/office/drawing/2014/main" id="{B3AF747F-32F6-40AB-9326-DAF2D62E7C63}"/>
              </a:ext>
            </a:extLst>
          </p:cNvPr>
          <p:cNvGrpSpPr>
            <a:grpSpLocks/>
          </p:cNvGrpSpPr>
          <p:nvPr/>
        </p:nvGrpSpPr>
        <p:grpSpPr>
          <a:xfrm>
            <a:off x="7751008" y="4760033"/>
            <a:ext cx="697665" cy="697105"/>
            <a:chOff x="-1612900" y="2984500"/>
            <a:chExt cx="647699" cy="665163"/>
          </a:xfrm>
          <a:solidFill>
            <a:srgbClr val="FF9900"/>
          </a:solidFill>
        </p:grpSpPr>
        <p:sp>
          <p:nvSpPr>
            <p:cNvPr id="47" name="Freeform 155">
              <a:extLst>
                <a:ext uri="{FF2B5EF4-FFF2-40B4-BE49-F238E27FC236}">
                  <a16:creationId xmlns:a16="http://schemas.microsoft.com/office/drawing/2014/main" id="{F14E56C2-E374-40EC-9022-991530A5A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52575" y="3049588"/>
              <a:ext cx="527050" cy="528638"/>
            </a:xfrm>
            <a:custGeom>
              <a:avLst/>
              <a:gdLst>
                <a:gd name="T0" fmla="*/ 262 w 1522"/>
                <a:gd name="T1" fmla="*/ 177 h 1529"/>
                <a:gd name="T2" fmla="*/ 99 w 1522"/>
                <a:gd name="T3" fmla="*/ 237 h 1529"/>
                <a:gd name="T4" fmla="*/ 145 w 1522"/>
                <a:gd name="T5" fmla="*/ 449 h 1529"/>
                <a:gd name="T6" fmla="*/ 308 w 1522"/>
                <a:gd name="T7" fmla="*/ 462 h 1529"/>
                <a:gd name="T8" fmla="*/ 465 w 1522"/>
                <a:gd name="T9" fmla="*/ 677 h 1529"/>
                <a:gd name="T10" fmla="*/ 505 w 1522"/>
                <a:gd name="T11" fmla="*/ 908 h 1529"/>
                <a:gd name="T12" fmla="*/ 692 w 1522"/>
                <a:gd name="T13" fmla="*/ 868 h 1529"/>
                <a:gd name="T14" fmla="*/ 831 w 1522"/>
                <a:gd name="T15" fmla="*/ 756 h 1529"/>
                <a:gd name="T16" fmla="*/ 833 w 1522"/>
                <a:gd name="T17" fmla="*/ 874 h 1529"/>
                <a:gd name="T18" fmla="*/ 1028 w 1522"/>
                <a:gd name="T19" fmla="*/ 908 h 1529"/>
                <a:gd name="T20" fmla="*/ 1059 w 1522"/>
                <a:gd name="T21" fmla="*/ 677 h 1529"/>
                <a:gd name="T22" fmla="*/ 1216 w 1522"/>
                <a:gd name="T23" fmla="*/ 464 h 1529"/>
                <a:gd name="T24" fmla="*/ 1383 w 1522"/>
                <a:gd name="T25" fmla="*/ 449 h 1529"/>
                <a:gd name="T26" fmla="*/ 1425 w 1522"/>
                <a:gd name="T27" fmla="*/ 217 h 1529"/>
                <a:gd name="T28" fmla="*/ 1261 w 1522"/>
                <a:gd name="T29" fmla="*/ 177 h 1529"/>
                <a:gd name="T30" fmla="*/ 1197 w 1522"/>
                <a:gd name="T31" fmla="*/ 3 h 1529"/>
                <a:gd name="T32" fmla="*/ 1462 w 1522"/>
                <a:gd name="T33" fmla="*/ 2 h 1529"/>
                <a:gd name="T34" fmla="*/ 1522 w 1522"/>
                <a:gd name="T35" fmla="*/ 1503 h 1529"/>
                <a:gd name="T36" fmla="*/ 3 w 1522"/>
                <a:gd name="T37" fmla="*/ 1529 h 1529"/>
                <a:gd name="T38" fmla="*/ 1 w 1522"/>
                <a:gd name="T39" fmla="*/ 357 h 1529"/>
                <a:gd name="T40" fmla="*/ 72 w 1522"/>
                <a:gd name="T41" fmla="*/ 1 h 1529"/>
                <a:gd name="T42" fmla="*/ 99 w 1522"/>
                <a:gd name="T43" fmla="*/ 773 h 1529"/>
                <a:gd name="T44" fmla="*/ 99 w 1522"/>
                <a:gd name="T45" fmla="*/ 869 h 1529"/>
                <a:gd name="T46" fmla="*/ 290 w 1522"/>
                <a:gd name="T47" fmla="*/ 908 h 1529"/>
                <a:gd name="T48" fmla="*/ 326 w 1522"/>
                <a:gd name="T49" fmla="*/ 674 h 1529"/>
                <a:gd name="T50" fmla="*/ 138 w 1522"/>
                <a:gd name="T51" fmla="*/ 637 h 1529"/>
                <a:gd name="T52" fmla="*/ 99 w 1522"/>
                <a:gd name="T53" fmla="*/ 773 h 1529"/>
                <a:gd name="T54" fmla="*/ 1198 w 1522"/>
                <a:gd name="T55" fmla="*/ 866 h 1529"/>
                <a:gd name="T56" fmla="*/ 1386 w 1522"/>
                <a:gd name="T57" fmla="*/ 908 h 1529"/>
                <a:gd name="T58" fmla="*/ 1425 w 1522"/>
                <a:gd name="T59" fmla="*/ 675 h 1529"/>
                <a:gd name="T60" fmla="*/ 1236 w 1522"/>
                <a:gd name="T61" fmla="*/ 637 h 1529"/>
                <a:gd name="T62" fmla="*/ 1198 w 1522"/>
                <a:gd name="T63" fmla="*/ 772 h 1529"/>
                <a:gd name="T64" fmla="*/ 1425 w 1522"/>
                <a:gd name="T65" fmla="*/ 1122 h 1529"/>
                <a:gd name="T66" fmla="*/ 1235 w 1522"/>
                <a:gd name="T67" fmla="*/ 1085 h 1529"/>
                <a:gd name="T68" fmla="*/ 1198 w 1522"/>
                <a:gd name="T69" fmla="*/ 1319 h 1529"/>
                <a:gd name="T70" fmla="*/ 1385 w 1522"/>
                <a:gd name="T71" fmla="*/ 1356 h 1529"/>
                <a:gd name="T72" fmla="*/ 1426 w 1522"/>
                <a:gd name="T73" fmla="*/ 1220 h 1529"/>
                <a:gd name="T74" fmla="*/ 327 w 1522"/>
                <a:gd name="T75" fmla="*/ 1219 h 1529"/>
                <a:gd name="T76" fmla="*/ 290 w 1522"/>
                <a:gd name="T77" fmla="*/ 1085 h 1529"/>
                <a:gd name="T78" fmla="*/ 99 w 1522"/>
                <a:gd name="T79" fmla="*/ 1123 h 1529"/>
                <a:gd name="T80" fmla="*/ 137 w 1522"/>
                <a:gd name="T81" fmla="*/ 1355 h 1529"/>
                <a:gd name="T82" fmla="*/ 326 w 1522"/>
                <a:gd name="T83" fmla="*/ 1317 h 1529"/>
                <a:gd name="T84" fmla="*/ 466 w 1522"/>
                <a:gd name="T85" fmla="*/ 1221 h 1529"/>
                <a:gd name="T86" fmla="*/ 500 w 1522"/>
                <a:gd name="T87" fmla="*/ 1355 h 1529"/>
                <a:gd name="T88" fmla="*/ 692 w 1522"/>
                <a:gd name="T89" fmla="*/ 1322 h 1529"/>
                <a:gd name="T90" fmla="*/ 657 w 1522"/>
                <a:gd name="T91" fmla="*/ 1085 h 1529"/>
                <a:gd name="T92" fmla="*/ 466 w 1522"/>
                <a:gd name="T93" fmla="*/ 1123 h 1529"/>
                <a:gd name="T94" fmla="*/ 833 w 1522"/>
                <a:gd name="T95" fmla="*/ 1220 h 1529"/>
                <a:gd name="T96" fmla="*/ 874 w 1522"/>
                <a:gd name="T97" fmla="*/ 1356 h 1529"/>
                <a:gd name="T98" fmla="*/ 1059 w 1522"/>
                <a:gd name="T99" fmla="*/ 1319 h 1529"/>
                <a:gd name="T100" fmla="*/ 1022 w 1522"/>
                <a:gd name="T101" fmla="*/ 1085 h 1529"/>
                <a:gd name="T102" fmla="*/ 833 w 1522"/>
                <a:gd name="T103" fmla="*/ 1120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2" h="1529">
                  <a:moveTo>
                    <a:pt x="328" y="2"/>
                  </a:moveTo>
                  <a:cubicBezTo>
                    <a:pt x="306" y="60"/>
                    <a:pt x="285" y="116"/>
                    <a:pt x="262" y="177"/>
                  </a:cubicBezTo>
                  <a:cubicBezTo>
                    <a:pt x="232" y="177"/>
                    <a:pt x="196" y="177"/>
                    <a:pt x="160" y="177"/>
                  </a:cubicBezTo>
                  <a:cubicBezTo>
                    <a:pt x="103" y="177"/>
                    <a:pt x="99" y="181"/>
                    <a:pt x="99" y="237"/>
                  </a:cubicBezTo>
                  <a:cubicBezTo>
                    <a:pt x="99" y="292"/>
                    <a:pt x="99" y="347"/>
                    <a:pt x="99" y="403"/>
                  </a:cubicBezTo>
                  <a:cubicBezTo>
                    <a:pt x="99" y="439"/>
                    <a:pt x="109" y="449"/>
                    <a:pt x="145" y="449"/>
                  </a:cubicBezTo>
                  <a:cubicBezTo>
                    <a:pt x="193" y="449"/>
                    <a:pt x="240" y="450"/>
                    <a:pt x="287" y="449"/>
                  </a:cubicBezTo>
                  <a:cubicBezTo>
                    <a:pt x="298" y="449"/>
                    <a:pt x="304" y="452"/>
                    <a:pt x="308" y="462"/>
                  </a:cubicBezTo>
                  <a:cubicBezTo>
                    <a:pt x="342" y="537"/>
                    <a:pt x="391" y="600"/>
                    <a:pt x="454" y="652"/>
                  </a:cubicBezTo>
                  <a:cubicBezTo>
                    <a:pt x="461" y="658"/>
                    <a:pt x="465" y="669"/>
                    <a:pt x="465" y="677"/>
                  </a:cubicBezTo>
                  <a:cubicBezTo>
                    <a:pt x="466" y="741"/>
                    <a:pt x="466" y="804"/>
                    <a:pt x="466" y="867"/>
                  </a:cubicBezTo>
                  <a:cubicBezTo>
                    <a:pt x="466" y="897"/>
                    <a:pt x="476" y="908"/>
                    <a:pt x="505" y="908"/>
                  </a:cubicBezTo>
                  <a:cubicBezTo>
                    <a:pt x="554" y="909"/>
                    <a:pt x="604" y="909"/>
                    <a:pt x="653" y="908"/>
                  </a:cubicBezTo>
                  <a:cubicBezTo>
                    <a:pt x="683" y="908"/>
                    <a:pt x="692" y="898"/>
                    <a:pt x="692" y="868"/>
                  </a:cubicBezTo>
                  <a:cubicBezTo>
                    <a:pt x="692" y="830"/>
                    <a:pt x="692" y="793"/>
                    <a:pt x="692" y="756"/>
                  </a:cubicBezTo>
                  <a:cubicBezTo>
                    <a:pt x="739" y="756"/>
                    <a:pt x="784" y="756"/>
                    <a:pt x="831" y="756"/>
                  </a:cubicBezTo>
                  <a:cubicBezTo>
                    <a:pt x="832" y="762"/>
                    <a:pt x="832" y="769"/>
                    <a:pt x="832" y="776"/>
                  </a:cubicBezTo>
                  <a:cubicBezTo>
                    <a:pt x="833" y="808"/>
                    <a:pt x="832" y="841"/>
                    <a:pt x="833" y="874"/>
                  </a:cubicBezTo>
                  <a:cubicBezTo>
                    <a:pt x="833" y="895"/>
                    <a:pt x="843" y="907"/>
                    <a:pt x="864" y="908"/>
                  </a:cubicBezTo>
                  <a:cubicBezTo>
                    <a:pt x="918" y="909"/>
                    <a:pt x="973" y="909"/>
                    <a:pt x="1028" y="908"/>
                  </a:cubicBezTo>
                  <a:cubicBezTo>
                    <a:pt x="1049" y="907"/>
                    <a:pt x="1059" y="894"/>
                    <a:pt x="1059" y="871"/>
                  </a:cubicBezTo>
                  <a:cubicBezTo>
                    <a:pt x="1059" y="807"/>
                    <a:pt x="1058" y="742"/>
                    <a:pt x="1059" y="677"/>
                  </a:cubicBezTo>
                  <a:cubicBezTo>
                    <a:pt x="1060" y="668"/>
                    <a:pt x="1065" y="657"/>
                    <a:pt x="1072" y="651"/>
                  </a:cubicBezTo>
                  <a:cubicBezTo>
                    <a:pt x="1134" y="600"/>
                    <a:pt x="1183" y="538"/>
                    <a:pt x="1216" y="464"/>
                  </a:cubicBezTo>
                  <a:cubicBezTo>
                    <a:pt x="1221" y="452"/>
                    <a:pt x="1229" y="449"/>
                    <a:pt x="1241" y="449"/>
                  </a:cubicBezTo>
                  <a:cubicBezTo>
                    <a:pt x="1289" y="450"/>
                    <a:pt x="1336" y="449"/>
                    <a:pt x="1383" y="449"/>
                  </a:cubicBezTo>
                  <a:cubicBezTo>
                    <a:pt x="1414" y="449"/>
                    <a:pt x="1426" y="438"/>
                    <a:pt x="1426" y="407"/>
                  </a:cubicBezTo>
                  <a:cubicBezTo>
                    <a:pt x="1426" y="343"/>
                    <a:pt x="1426" y="280"/>
                    <a:pt x="1425" y="217"/>
                  </a:cubicBezTo>
                  <a:cubicBezTo>
                    <a:pt x="1425" y="188"/>
                    <a:pt x="1414" y="177"/>
                    <a:pt x="1385" y="177"/>
                  </a:cubicBezTo>
                  <a:cubicBezTo>
                    <a:pt x="1344" y="177"/>
                    <a:pt x="1303" y="177"/>
                    <a:pt x="1261" y="177"/>
                  </a:cubicBezTo>
                  <a:cubicBezTo>
                    <a:pt x="1260" y="177"/>
                    <a:pt x="1259" y="176"/>
                    <a:pt x="1261" y="177"/>
                  </a:cubicBezTo>
                  <a:cubicBezTo>
                    <a:pt x="1239" y="117"/>
                    <a:pt x="1218" y="60"/>
                    <a:pt x="1197" y="3"/>
                  </a:cubicBezTo>
                  <a:cubicBezTo>
                    <a:pt x="1199" y="3"/>
                    <a:pt x="1204" y="2"/>
                    <a:pt x="1210" y="2"/>
                  </a:cubicBezTo>
                  <a:cubicBezTo>
                    <a:pt x="1294" y="2"/>
                    <a:pt x="1378" y="2"/>
                    <a:pt x="1462" y="2"/>
                  </a:cubicBezTo>
                  <a:cubicBezTo>
                    <a:pt x="1500" y="2"/>
                    <a:pt x="1522" y="24"/>
                    <a:pt x="1522" y="61"/>
                  </a:cubicBezTo>
                  <a:cubicBezTo>
                    <a:pt x="1522" y="542"/>
                    <a:pt x="1522" y="1022"/>
                    <a:pt x="1522" y="1503"/>
                  </a:cubicBezTo>
                  <a:cubicBezTo>
                    <a:pt x="1522" y="1511"/>
                    <a:pt x="1522" y="1519"/>
                    <a:pt x="1522" y="1529"/>
                  </a:cubicBezTo>
                  <a:cubicBezTo>
                    <a:pt x="1015" y="1529"/>
                    <a:pt x="510" y="1529"/>
                    <a:pt x="3" y="1529"/>
                  </a:cubicBezTo>
                  <a:cubicBezTo>
                    <a:pt x="2" y="1523"/>
                    <a:pt x="1" y="1516"/>
                    <a:pt x="1" y="1509"/>
                  </a:cubicBezTo>
                  <a:cubicBezTo>
                    <a:pt x="1" y="1125"/>
                    <a:pt x="1" y="741"/>
                    <a:pt x="1" y="357"/>
                  </a:cubicBezTo>
                  <a:cubicBezTo>
                    <a:pt x="1" y="263"/>
                    <a:pt x="3" y="168"/>
                    <a:pt x="1" y="73"/>
                  </a:cubicBezTo>
                  <a:cubicBezTo>
                    <a:pt x="0" y="24"/>
                    <a:pt x="31" y="0"/>
                    <a:pt x="72" y="1"/>
                  </a:cubicBezTo>
                  <a:cubicBezTo>
                    <a:pt x="158" y="4"/>
                    <a:pt x="244" y="2"/>
                    <a:pt x="328" y="2"/>
                  </a:cubicBezTo>
                  <a:close/>
                  <a:moveTo>
                    <a:pt x="99" y="773"/>
                  </a:moveTo>
                  <a:cubicBezTo>
                    <a:pt x="99" y="773"/>
                    <a:pt x="99" y="773"/>
                    <a:pt x="99" y="773"/>
                  </a:cubicBezTo>
                  <a:cubicBezTo>
                    <a:pt x="99" y="805"/>
                    <a:pt x="99" y="837"/>
                    <a:pt x="99" y="869"/>
                  </a:cubicBezTo>
                  <a:cubicBezTo>
                    <a:pt x="100" y="896"/>
                    <a:pt x="110" y="908"/>
                    <a:pt x="136" y="908"/>
                  </a:cubicBezTo>
                  <a:cubicBezTo>
                    <a:pt x="188" y="909"/>
                    <a:pt x="239" y="909"/>
                    <a:pt x="290" y="908"/>
                  </a:cubicBezTo>
                  <a:cubicBezTo>
                    <a:pt x="315" y="908"/>
                    <a:pt x="326" y="895"/>
                    <a:pt x="326" y="870"/>
                  </a:cubicBezTo>
                  <a:cubicBezTo>
                    <a:pt x="327" y="805"/>
                    <a:pt x="327" y="739"/>
                    <a:pt x="326" y="674"/>
                  </a:cubicBezTo>
                  <a:cubicBezTo>
                    <a:pt x="326" y="648"/>
                    <a:pt x="315" y="637"/>
                    <a:pt x="288" y="637"/>
                  </a:cubicBezTo>
                  <a:cubicBezTo>
                    <a:pt x="238" y="637"/>
                    <a:pt x="188" y="637"/>
                    <a:pt x="138" y="637"/>
                  </a:cubicBezTo>
                  <a:cubicBezTo>
                    <a:pt x="110" y="637"/>
                    <a:pt x="100" y="647"/>
                    <a:pt x="99" y="675"/>
                  </a:cubicBezTo>
                  <a:cubicBezTo>
                    <a:pt x="99" y="708"/>
                    <a:pt x="99" y="741"/>
                    <a:pt x="99" y="773"/>
                  </a:cubicBezTo>
                  <a:close/>
                  <a:moveTo>
                    <a:pt x="1198" y="772"/>
                  </a:moveTo>
                  <a:cubicBezTo>
                    <a:pt x="1198" y="803"/>
                    <a:pt x="1198" y="835"/>
                    <a:pt x="1198" y="866"/>
                  </a:cubicBezTo>
                  <a:cubicBezTo>
                    <a:pt x="1198" y="897"/>
                    <a:pt x="1208" y="908"/>
                    <a:pt x="1240" y="908"/>
                  </a:cubicBezTo>
                  <a:cubicBezTo>
                    <a:pt x="1289" y="909"/>
                    <a:pt x="1337" y="908"/>
                    <a:pt x="1386" y="908"/>
                  </a:cubicBezTo>
                  <a:cubicBezTo>
                    <a:pt x="1414" y="908"/>
                    <a:pt x="1425" y="897"/>
                    <a:pt x="1425" y="869"/>
                  </a:cubicBezTo>
                  <a:cubicBezTo>
                    <a:pt x="1426" y="805"/>
                    <a:pt x="1426" y="740"/>
                    <a:pt x="1425" y="675"/>
                  </a:cubicBezTo>
                  <a:cubicBezTo>
                    <a:pt x="1425" y="648"/>
                    <a:pt x="1414" y="637"/>
                    <a:pt x="1386" y="637"/>
                  </a:cubicBezTo>
                  <a:cubicBezTo>
                    <a:pt x="1336" y="637"/>
                    <a:pt x="1286" y="637"/>
                    <a:pt x="1236" y="637"/>
                  </a:cubicBezTo>
                  <a:cubicBezTo>
                    <a:pt x="1209" y="637"/>
                    <a:pt x="1198" y="648"/>
                    <a:pt x="1198" y="676"/>
                  </a:cubicBezTo>
                  <a:cubicBezTo>
                    <a:pt x="1198" y="708"/>
                    <a:pt x="1198" y="740"/>
                    <a:pt x="1198" y="772"/>
                  </a:cubicBezTo>
                  <a:close/>
                  <a:moveTo>
                    <a:pt x="1426" y="1220"/>
                  </a:moveTo>
                  <a:cubicBezTo>
                    <a:pt x="1426" y="1187"/>
                    <a:pt x="1426" y="1155"/>
                    <a:pt x="1425" y="1122"/>
                  </a:cubicBezTo>
                  <a:cubicBezTo>
                    <a:pt x="1425" y="1095"/>
                    <a:pt x="1414" y="1085"/>
                    <a:pt x="1387" y="1085"/>
                  </a:cubicBezTo>
                  <a:cubicBezTo>
                    <a:pt x="1337" y="1085"/>
                    <a:pt x="1286" y="1084"/>
                    <a:pt x="1235" y="1085"/>
                  </a:cubicBezTo>
                  <a:cubicBezTo>
                    <a:pt x="1210" y="1085"/>
                    <a:pt x="1198" y="1096"/>
                    <a:pt x="1198" y="1121"/>
                  </a:cubicBezTo>
                  <a:cubicBezTo>
                    <a:pt x="1198" y="1187"/>
                    <a:pt x="1198" y="1253"/>
                    <a:pt x="1198" y="1319"/>
                  </a:cubicBezTo>
                  <a:cubicBezTo>
                    <a:pt x="1198" y="1344"/>
                    <a:pt x="1210" y="1355"/>
                    <a:pt x="1235" y="1355"/>
                  </a:cubicBezTo>
                  <a:cubicBezTo>
                    <a:pt x="1285" y="1356"/>
                    <a:pt x="1335" y="1356"/>
                    <a:pt x="1385" y="1356"/>
                  </a:cubicBezTo>
                  <a:cubicBezTo>
                    <a:pt x="1415" y="1355"/>
                    <a:pt x="1425" y="1345"/>
                    <a:pt x="1426" y="1314"/>
                  </a:cubicBezTo>
                  <a:cubicBezTo>
                    <a:pt x="1426" y="1283"/>
                    <a:pt x="1426" y="1251"/>
                    <a:pt x="1426" y="1220"/>
                  </a:cubicBezTo>
                  <a:close/>
                  <a:moveTo>
                    <a:pt x="326" y="1219"/>
                  </a:moveTo>
                  <a:cubicBezTo>
                    <a:pt x="327" y="1219"/>
                    <a:pt x="327" y="1219"/>
                    <a:pt x="327" y="1219"/>
                  </a:cubicBezTo>
                  <a:cubicBezTo>
                    <a:pt x="327" y="1187"/>
                    <a:pt x="327" y="1154"/>
                    <a:pt x="326" y="1121"/>
                  </a:cubicBezTo>
                  <a:cubicBezTo>
                    <a:pt x="326" y="1096"/>
                    <a:pt x="315" y="1085"/>
                    <a:pt x="290" y="1085"/>
                  </a:cubicBezTo>
                  <a:cubicBezTo>
                    <a:pt x="239" y="1084"/>
                    <a:pt x="188" y="1085"/>
                    <a:pt x="138" y="1085"/>
                  </a:cubicBezTo>
                  <a:cubicBezTo>
                    <a:pt x="110" y="1085"/>
                    <a:pt x="99" y="1095"/>
                    <a:pt x="99" y="1123"/>
                  </a:cubicBezTo>
                  <a:cubicBezTo>
                    <a:pt x="99" y="1188"/>
                    <a:pt x="99" y="1253"/>
                    <a:pt x="99" y="1317"/>
                  </a:cubicBezTo>
                  <a:cubicBezTo>
                    <a:pt x="99" y="1344"/>
                    <a:pt x="110" y="1355"/>
                    <a:pt x="137" y="1355"/>
                  </a:cubicBezTo>
                  <a:cubicBezTo>
                    <a:pt x="188" y="1356"/>
                    <a:pt x="238" y="1356"/>
                    <a:pt x="289" y="1355"/>
                  </a:cubicBezTo>
                  <a:cubicBezTo>
                    <a:pt x="316" y="1355"/>
                    <a:pt x="326" y="1344"/>
                    <a:pt x="326" y="1317"/>
                  </a:cubicBezTo>
                  <a:cubicBezTo>
                    <a:pt x="327" y="1285"/>
                    <a:pt x="326" y="1252"/>
                    <a:pt x="326" y="1219"/>
                  </a:cubicBezTo>
                  <a:close/>
                  <a:moveTo>
                    <a:pt x="466" y="1221"/>
                  </a:moveTo>
                  <a:cubicBezTo>
                    <a:pt x="466" y="1253"/>
                    <a:pt x="466" y="1286"/>
                    <a:pt x="466" y="1319"/>
                  </a:cubicBezTo>
                  <a:cubicBezTo>
                    <a:pt x="466" y="1343"/>
                    <a:pt x="477" y="1355"/>
                    <a:pt x="500" y="1355"/>
                  </a:cubicBezTo>
                  <a:cubicBezTo>
                    <a:pt x="553" y="1356"/>
                    <a:pt x="606" y="1356"/>
                    <a:pt x="658" y="1355"/>
                  </a:cubicBezTo>
                  <a:cubicBezTo>
                    <a:pt x="681" y="1355"/>
                    <a:pt x="692" y="1344"/>
                    <a:pt x="692" y="1322"/>
                  </a:cubicBezTo>
                  <a:cubicBezTo>
                    <a:pt x="692" y="1254"/>
                    <a:pt x="692" y="1186"/>
                    <a:pt x="692" y="1118"/>
                  </a:cubicBezTo>
                  <a:cubicBezTo>
                    <a:pt x="692" y="1095"/>
                    <a:pt x="680" y="1085"/>
                    <a:pt x="657" y="1085"/>
                  </a:cubicBezTo>
                  <a:cubicBezTo>
                    <a:pt x="606" y="1084"/>
                    <a:pt x="554" y="1084"/>
                    <a:pt x="503" y="1085"/>
                  </a:cubicBezTo>
                  <a:cubicBezTo>
                    <a:pt x="477" y="1085"/>
                    <a:pt x="466" y="1096"/>
                    <a:pt x="466" y="1123"/>
                  </a:cubicBezTo>
                  <a:cubicBezTo>
                    <a:pt x="466" y="1155"/>
                    <a:pt x="466" y="1188"/>
                    <a:pt x="466" y="1221"/>
                  </a:cubicBezTo>
                  <a:close/>
                  <a:moveTo>
                    <a:pt x="833" y="1220"/>
                  </a:moveTo>
                  <a:cubicBezTo>
                    <a:pt x="833" y="1251"/>
                    <a:pt x="832" y="1282"/>
                    <a:pt x="833" y="1314"/>
                  </a:cubicBezTo>
                  <a:cubicBezTo>
                    <a:pt x="833" y="1346"/>
                    <a:pt x="842" y="1355"/>
                    <a:pt x="874" y="1356"/>
                  </a:cubicBezTo>
                  <a:cubicBezTo>
                    <a:pt x="923" y="1356"/>
                    <a:pt x="973" y="1356"/>
                    <a:pt x="1022" y="1355"/>
                  </a:cubicBezTo>
                  <a:cubicBezTo>
                    <a:pt x="1047" y="1355"/>
                    <a:pt x="1059" y="1344"/>
                    <a:pt x="1059" y="1319"/>
                  </a:cubicBezTo>
                  <a:cubicBezTo>
                    <a:pt x="1059" y="1253"/>
                    <a:pt x="1059" y="1187"/>
                    <a:pt x="1059" y="1121"/>
                  </a:cubicBezTo>
                  <a:cubicBezTo>
                    <a:pt x="1059" y="1096"/>
                    <a:pt x="1047" y="1085"/>
                    <a:pt x="1022" y="1085"/>
                  </a:cubicBezTo>
                  <a:cubicBezTo>
                    <a:pt x="971" y="1084"/>
                    <a:pt x="919" y="1085"/>
                    <a:pt x="868" y="1085"/>
                  </a:cubicBezTo>
                  <a:cubicBezTo>
                    <a:pt x="844" y="1085"/>
                    <a:pt x="833" y="1095"/>
                    <a:pt x="833" y="1120"/>
                  </a:cubicBezTo>
                  <a:cubicBezTo>
                    <a:pt x="832" y="1153"/>
                    <a:pt x="833" y="1187"/>
                    <a:pt x="833" y="1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8" name="Freeform 156">
              <a:extLst>
                <a:ext uri="{FF2B5EF4-FFF2-40B4-BE49-F238E27FC236}">
                  <a16:creationId xmlns:a16="http://schemas.microsoft.com/office/drawing/2014/main" id="{F04B04BE-5319-4556-9D48-C3D49E8D8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2900" y="3598863"/>
              <a:ext cx="647699" cy="50800"/>
            </a:xfrm>
            <a:custGeom>
              <a:avLst/>
              <a:gdLst>
                <a:gd name="T0" fmla="*/ 933 w 1867"/>
                <a:gd name="T1" fmla="*/ 0 h 148"/>
                <a:gd name="T2" fmla="*/ 1829 w 1867"/>
                <a:gd name="T3" fmla="*/ 0 h 148"/>
                <a:gd name="T4" fmla="*/ 1866 w 1867"/>
                <a:gd name="T5" fmla="*/ 37 h 148"/>
                <a:gd name="T6" fmla="*/ 1866 w 1867"/>
                <a:gd name="T7" fmla="*/ 107 h 148"/>
                <a:gd name="T8" fmla="*/ 1824 w 1867"/>
                <a:gd name="T9" fmla="*/ 148 h 148"/>
                <a:gd name="T10" fmla="*/ 1044 w 1867"/>
                <a:gd name="T11" fmla="*/ 148 h 148"/>
                <a:gd name="T12" fmla="*/ 45 w 1867"/>
                <a:gd name="T13" fmla="*/ 148 h 148"/>
                <a:gd name="T14" fmla="*/ 0 w 1867"/>
                <a:gd name="T15" fmla="*/ 103 h 148"/>
                <a:gd name="T16" fmla="*/ 0 w 1867"/>
                <a:gd name="T17" fmla="*/ 37 h 148"/>
                <a:gd name="T18" fmla="*/ 37 w 1867"/>
                <a:gd name="T19" fmla="*/ 0 h 148"/>
                <a:gd name="T20" fmla="*/ 565 w 1867"/>
                <a:gd name="T21" fmla="*/ 0 h 148"/>
                <a:gd name="T22" fmla="*/ 933 w 1867"/>
                <a:gd name="T23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7" h="148">
                  <a:moveTo>
                    <a:pt x="933" y="0"/>
                  </a:moveTo>
                  <a:cubicBezTo>
                    <a:pt x="1232" y="0"/>
                    <a:pt x="1530" y="0"/>
                    <a:pt x="1829" y="0"/>
                  </a:cubicBezTo>
                  <a:cubicBezTo>
                    <a:pt x="1857" y="0"/>
                    <a:pt x="1866" y="8"/>
                    <a:pt x="1866" y="37"/>
                  </a:cubicBezTo>
                  <a:cubicBezTo>
                    <a:pt x="1867" y="60"/>
                    <a:pt x="1866" y="84"/>
                    <a:pt x="1866" y="107"/>
                  </a:cubicBezTo>
                  <a:cubicBezTo>
                    <a:pt x="1866" y="139"/>
                    <a:pt x="1858" y="148"/>
                    <a:pt x="1824" y="148"/>
                  </a:cubicBezTo>
                  <a:cubicBezTo>
                    <a:pt x="1564" y="148"/>
                    <a:pt x="1304" y="148"/>
                    <a:pt x="1044" y="148"/>
                  </a:cubicBezTo>
                  <a:cubicBezTo>
                    <a:pt x="711" y="148"/>
                    <a:pt x="378" y="148"/>
                    <a:pt x="45" y="148"/>
                  </a:cubicBezTo>
                  <a:cubicBezTo>
                    <a:pt x="8" y="148"/>
                    <a:pt x="0" y="140"/>
                    <a:pt x="0" y="103"/>
                  </a:cubicBezTo>
                  <a:cubicBezTo>
                    <a:pt x="0" y="81"/>
                    <a:pt x="0" y="59"/>
                    <a:pt x="0" y="37"/>
                  </a:cubicBezTo>
                  <a:cubicBezTo>
                    <a:pt x="1" y="8"/>
                    <a:pt x="9" y="0"/>
                    <a:pt x="37" y="0"/>
                  </a:cubicBezTo>
                  <a:cubicBezTo>
                    <a:pt x="213" y="0"/>
                    <a:pt x="389" y="0"/>
                    <a:pt x="565" y="0"/>
                  </a:cubicBezTo>
                  <a:cubicBezTo>
                    <a:pt x="688" y="0"/>
                    <a:pt x="811" y="0"/>
                    <a:pt x="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9" name="Freeform 157">
              <a:extLst>
                <a:ext uri="{FF2B5EF4-FFF2-40B4-BE49-F238E27FC236}">
                  <a16:creationId xmlns:a16="http://schemas.microsoft.com/office/drawing/2014/main" id="{987F346A-4D23-4918-8BCD-195AFDDF7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46213" y="2984500"/>
              <a:ext cx="312737" cy="307975"/>
            </a:xfrm>
            <a:custGeom>
              <a:avLst/>
              <a:gdLst>
                <a:gd name="T0" fmla="*/ 453 w 903"/>
                <a:gd name="T1" fmla="*/ 888 h 890"/>
                <a:gd name="T2" fmla="*/ 11 w 903"/>
                <a:gd name="T3" fmla="*/ 424 h 890"/>
                <a:gd name="T4" fmla="*/ 456 w 903"/>
                <a:gd name="T5" fmla="*/ 1 h 890"/>
                <a:gd name="T6" fmla="*/ 899 w 903"/>
                <a:gd name="T7" fmla="*/ 456 h 890"/>
                <a:gd name="T8" fmla="*/ 453 w 903"/>
                <a:gd name="T9" fmla="*/ 888 h 890"/>
                <a:gd name="T10" fmla="*/ 841 w 903"/>
                <a:gd name="T11" fmla="*/ 445 h 890"/>
                <a:gd name="T12" fmla="*/ 458 w 903"/>
                <a:gd name="T13" fmla="*/ 59 h 890"/>
                <a:gd name="T14" fmla="*/ 68 w 903"/>
                <a:gd name="T15" fmla="*/ 445 h 890"/>
                <a:gd name="T16" fmla="*/ 452 w 903"/>
                <a:gd name="T17" fmla="*/ 831 h 890"/>
                <a:gd name="T18" fmla="*/ 841 w 903"/>
                <a:gd name="T19" fmla="*/ 445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3" h="890">
                  <a:moveTo>
                    <a:pt x="453" y="888"/>
                  </a:moveTo>
                  <a:cubicBezTo>
                    <a:pt x="212" y="890"/>
                    <a:pt x="0" y="685"/>
                    <a:pt x="11" y="424"/>
                  </a:cubicBezTo>
                  <a:cubicBezTo>
                    <a:pt x="20" y="200"/>
                    <a:pt x="204" y="0"/>
                    <a:pt x="456" y="1"/>
                  </a:cubicBezTo>
                  <a:cubicBezTo>
                    <a:pt x="714" y="2"/>
                    <a:pt x="903" y="215"/>
                    <a:pt x="899" y="456"/>
                  </a:cubicBezTo>
                  <a:cubicBezTo>
                    <a:pt x="894" y="692"/>
                    <a:pt x="694" y="889"/>
                    <a:pt x="453" y="888"/>
                  </a:cubicBezTo>
                  <a:close/>
                  <a:moveTo>
                    <a:pt x="841" y="445"/>
                  </a:moveTo>
                  <a:cubicBezTo>
                    <a:pt x="841" y="232"/>
                    <a:pt x="670" y="59"/>
                    <a:pt x="458" y="59"/>
                  </a:cubicBezTo>
                  <a:cubicBezTo>
                    <a:pt x="241" y="58"/>
                    <a:pt x="67" y="230"/>
                    <a:pt x="68" y="445"/>
                  </a:cubicBezTo>
                  <a:cubicBezTo>
                    <a:pt x="69" y="658"/>
                    <a:pt x="241" y="831"/>
                    <a:pt x="452" y="831"/>
                  </a:cubicBezTo>
                  <a:cubicBezTo>
                    <a:pt x="667" y="832"/>
                    <a:pt x="840" y="659"/>
                    <a:pt x="841" y="4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0" name="Freeform 158">
              <a:extLst>
                <a:ext uri="{FF2B5EF4-FFF2-40B4-BE49-F238E27FC236}">
                  <a16:creationId xmlns:a16="http://schemas.microsoft.com/office/drawing/2014/main" id="{21C5493C-0BC9-49A3-AEB9-214E12AB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2238" y="3033713"/>
              <a:ext cx="206375" cy="207963"/>
            </a:xfrm>
            <a:custGeom>
              <a:avLst/>
              <a:gdLst>
                <a:gd name="T0" fmla="*/ 395 w 599"/>
                <a:gd name="T1" fmla="*/ 395 h 600"/>
                <a:gd name="T2" fmla="*/ 395 w 599"/>
                <a:gd name="T3" fmla="*/ 559 h 600"/>
                <a:gd name="T4" fmla="*/ 355 w 599"/>
                <a:gd name="T5" fmla="*/ 600 h 600"/>
                <a:gd name="T6" fmla="*/ 243 w 599"/>
                <a:gd name="T7" fmla="*/ 600 h 600"/>
                <a:gd name="T8" fmla="*/ 204 w 599"/>
                <a:gd name="T9" fmla="*/ 560 h 600"/>
                <a:gd name="T10" fmla="*/ 204 w 599"/>
                <a:gd name="T11" fmla="*/ 420 h 600"/>
                <a:gd name="T12" fmla="*/ 204 w 599"/>
                <a:gd name="T13" fmla="*/ 395 h 600"/>
                <a:gd name="T14" fmla="*/ 177 w 599"/>
                <a:gd name="T15" fmla="*/ 395 h 600"/>
                <a:gd name="T16" fmla="*/ 39 w 599"/>
                <a:gd name="T17" fmla="*/ 395 h 600"/>
                <a:gd name="T18" fmla="*/ 0 w 599"/>
                <a:gd name="T19" fmla="*/ 356 h 600"/>
                <a:gd name="T20" fmla="*/ 0 w 599"/>
                <a:gd name="T21" fmla="*/ 244 h 600"/>
                <a:gd name="T22" fmla="*/ 38 w 599"/>
                <a:gd name="T23" fmla="*/ 205 h 600"/>
                <a:gd name="T24" fmla="*/ 180 w 599"/>
                <a:gd name="T25" fmla="*/ 205 h 600"/>
                <a:gd name="T26" fmla="*/ 204 w 599"/>
                <a:gd name="T27" fmla="*/ 205 h 600"/>
                <a:gd name="T28" fmla="*/ 204 w 599"/>
                <a:gd name="T29" fmla="*/ 133 h 600"/>
                <a:gd name="T30" fmla="*/ 204 w 599"/>
                <a:gd name="T31" fmla="*/ 35 h 600"/>
                <a:gd name="T32" fmla="*/ 237 w 599"/>
                <a:gd name="T33" fmla="*/ 0 h 600"/>
                <a:gd name="T34" fmla="*/ 361 w 599"/>
                <a:gd name="T35" fmla="*/ 0 h 600"/>
                <a:gd name="T36" fmla="*/ 395 w 599"/>
                <a:gd name="T37" fmla="*/ 38 h 600"/>
                <a:gd name="T38" fmla="*/ 395 w 599"/>
                <a:gd name="T39" fmla="*/ 204 h 600"/>
                <a:gd name="T40" fmla="*/ 417 w 599"/>
                <a:gd name="T41" fmla="*/ 205 h 600"/>
                <a:gd name="T42" fmla="*/ 559 w 599"/>
                <a:gd name="T43" fmla="*/ 205 h 600"/>
                <a:gd name="T44" fmla="*/ 599 w 599"/>
                <a:gd name="T45" fmla="*/ 245 h 600"/>
                <a:gd name="T46" fmla="*/ 599 w 599"/>
                <a:gd name="T47" fmla="*/ 361 h 600"/>
                <a:gd name="T48" fmla="*/ 565 w 599"/>
                <a:gd name="T49" fmla="*/ 395 h 600"/>
                <a:gd name="T50" fmla="*/ 419 w 599"/>
                <a:gd name="T51" fmla="*/ 395 h 600"/>
                <a:gd name="T52" fmla="*/ 395 w 599"/>
                <a:gd name="T53" fmla="*/ 39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9" h="600">
                  <a:moveTo>
                    <a:pt x="395" y="395"/>
                  </a:moveTo>
                  <a:cubicBezTo>
                    <a:pt x="395" y="452"/>
                    <a:pt x="395" y="505"/>
                    <a:pt x="395" y="559"/>
                  </a:cubicBezTo>
                  <a:cubicBezTo>
                    <a:pt x="395" y="590"/>
                    <a:pt x="385" y="600"/>
                    <a:pt x="355" y="600"/>
                  </a:cubicBezTo>
                  <a:cubicBezTo>
                    <a:pt x="317" y="600"/>
                    <a:pt x="280" y="600"/>
                    <a:pt x="243" y="600"/>
                  </a:cubicBezTo>
                  <a:cubicBezTo>
                    <a:pt x="214" y="600"/>
                    <a:pt x="204" y="590"/>
                    <a:pt x="204" y="560"/>
                  </a:cubicBezTo>
                  <a:cubicBezTo>
                    <a:pt x="204" y="513"/>
                    <a:pt x="204" y="466"/>
                    <a:pt x="204" y="420"/>
                  </a:cubicBezTo>
                  <a:cubicBezTo>
                    <a:pt x="204" y="413"/>
                    <a:pt x="204" y="405"/>
                    <a:pt x="204" y="395"/>
                  </a:cubicBezTo>
                  <a:cubicBezTo>
                    <a:pt x="194" y="395"/>
                    <a:pt x="185" y="395"/>
                    <a:pt x="177" y="395"/>
                  </a:cubicBezTo>
                  <a:cubicBezTo>
                    <a:pt x="131" y="395"/>
                    <a:pt x="85" y="395"/>
                    <a:pt x="39" y="395"/>
                  </a:cubicBezTo>
                  <a:cubicBezTo>
                    <a:pt x="9" y="395"/>
                    <a:pt x="0" y="386"/>
                    <a:pt x="0" y="356"/>
                  </a:cubicBezTo>
                  <a:cubicBezTo>
                    <a:pt x="0" y="318"/>
                    <a:pt x="0" y="281"/>
                    <a:pt x="0" y="244"/>
                  </a:cubicBezTo>
                  <a:cubicBezTo>
                    <a:pt x="0" y="216"/>
                    <a:pt x="10" y="205"/>
                    <a:pt x="38" y="205"/>
                  </a:cubicBezTo>
                  <a:cubicBezTo>
                    <a:pt x="86" y="205"/>
                    <a:pt x="133" y="205"/>
                    <a:pt x="180" y="205"/>
                  </a:cubicBezTo>
                  <a:cubicBezTo>
                    <a:pt x="188" y="205"/>
                    <a:pt x="195" y="205"/>
                    <a:pt x="204" y="205"/>
                  </a:cubicBezTo>
                  <a:cubicBezTo>
                    <a:pt x="204" y="179"/>
                    <a:pt x="204" y="156"/>
                    <a:pt x="204" y="133"/>
                  </a:cubicBezTo>
                  <a:cubicBezTo>
                    <a:pt x="204" y="100"/>
                    <a:pt x="204" y="68"/>
                    <a:pt x="204" y="35"/>
                  </a:cubicBezTo>
                  <a:cubicBezTo>
                    <a:pt x="204" y="14"/>
                    <a:pt x="216" y="1"/>
                    <a:pt x="237" y="0"/>
                  </a:cubicBezTo>
                  <a:cubicBezTo>
                    <a:pt x="278" y="0"/>
                    <a:pt x="320" y="0"/>
                    <a:pt x="361" y="0"/>
                  </a:cubicBezTo>
                  <a:cubicBezTo>
                    <a:pt x="383" y="1"/>
                    <a:pt x="395" y="14"/>
                    <a:pt x="395" y="38"/>
                  </a:cubicBezTo>
                  <a:cubicBezTo>
                    <a:pt x="395" y="93"/>
                    <a:pt x="395" y="147"/>
                    <a:pt x="395" y="204"/>
                  </a:cubicBezTo>
                  <a:cubicBezTo>
                    <a:pt x="403" y="204"/>
                    <a:pt x="410" y="205"/>
                    <a:pt x="417" y="205"/>
                  </a:cubicBezTo>
                  <a:cubicBezTo>
                    <a:pt x="465" y="205"/>
                    <a:pt x="512" y="205"/>
                    <a:pt x="559" y="205"/>
                  </a:cubicBezTo>
                  <a:cubicBezTo>
                    <a:pt x="589" y="205"/>
                    <a:pt x="599" y="216"/>
                    <a:pt x="599" y="245"/>
                  </a:cubicBezTo>
                  <a:cubicBezTo>
                    <a:pt x="599" y="283"/>
                    <a:pt x="599" y="322"/>
                    <a:pt x="599" y="361"/>
                  </a:cubicBezTo>
                  <a:cubicBezTo>
                    <a:pt x="599" y="384"/>
                    <a:pt x="588" y="395"/>
                    <a:pt x="565" y="395"/>
                  </a:cubicBezTo>
                  <a:cubicBezTo>
                    <a:pt x="516" y="395"/>
                    <a:pt x="467" y="395"/>
                    <a:pt x="419" y="395"/>
                  </a:cubicBezTo>
                  <a:cubicBezTo>
                    <a:pt x="412" y="395"/>
                    <a:pt x="405" y="395"/>
                    <a:pt x="395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51" name="Прямоугольник 42">
            <a:extLst>
              <a:ext uri="{FF2B5EF4-FFF2-40B4-BE49-F238E27FC236}">
                <a16:creationId xmlns:a16="http://schemas.microsoft.com/office/drawing/2014/main" id="{BF2EC266-7DDE-4679-B36D-B325C4BB1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217" y="4926572"/>
            <a:ext cx="2664296" cy="140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b="1" dirty="0">
                <a:solidFill>
                  <a:srgbClr val="000000"/>
                </a:solidFill>
                <a:latin typeface="Verdana" panose="020B0604030504040204" pitchFamily="34" charset="0"/>
              </a:rPr>
              <a:t>Адрес:</a:t>
            </a: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 г. Москва, Сиреневый б-р, д.30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b="1" dirty="0">
                <a:solidFill>
                  <a:srgbClr val="000000"/>
                </a:solidFill>
                <a:latin typeface="Verdana" panose="020B0604030504040204" pitchFamily="34" charset="0"/>
              </a:rPr>
              <a:t>Часы работы: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Понедельник-пятница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8:00 – 20:00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Суббота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9:00 – 18:00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Воскресенье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800" dirty="0">
                <a:solidFill>
                  <a:srgbClr val="000000"/>
                </a:solidFill>
                <a:latin typeface="Verdana" panose="020B0604030504040204" pitchFamily="34" charset="0"/>
              </a:rPr>
              <a:t>9:00 – 16:00</a:t>
            </a:r>
          </a:p>
        </p:txBody>
      </p:sp>
    </p:spTree>
    <p:extLst>
      <p:ext uri="{BB962C8B-B14F-4D97-AF65-F5344CB8AC3E}">
        <p14:creationId xmlns:p14="http://schemas.microsoft.com/office/powerpoint/2010/main" val="1380899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53358F-1930-48B7-8F12-CFE57BCC9C6D}"/>
              </a:ext>
            </a:extLst>
          </p:cNvPr>
          <p:cNvSpPr/>
          <p:nvPr/>
        </p:nvSpPr>
        <p:spPr>
          <a:xfrm>
            <a:off x="160396" y="1023463"/>
            <a:ext cx="3701131" cy="5572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ДОСТУПНОСТЬ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6FB650-D07F-4C92-A3A6-8E59E90270B1}"/>
              </a:ext>
            </a:extLst>
          </p:cNvPr>
          <p:cNvSpPr/>
          <p:nvPr/>
        </p:nvSpPr>
        <p:spPr>
          <a:xfrm>
            <a:off x="4193529" y="1023463"/>
            <a:ext cx="3701132" cy="557212"/>
          </a:xfrm>
          <a:prstGeom prst="rect">
            <a:avLst/>
          </a:prstGeom>
          <a:solidFill>
            <a:srgbClr val="A7358B"/>
          </a:solidFill>
          <a:ln>
            <a:noFill/>
          </a:ln>
          <a:effectLst>
            <a:glow rad="63500">
              <a:srgbClr val="A7358B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ТЕХНОЛОГИЧНОСТЬ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B745D01-5DE9-46E4-9F7C-357266468F11}"/>
              </a:ext>
            </a:extLst>
          </p:cNvPr>
          <p:cNvSpPr/>
          <p:nvPr/>
        </p:nvSpPr>
        <p:spPr>
          <a:xfrm>
            <a:off x="8148909" y="1013193"/>
            <a:ext cx="3702469" cy="557212"/>
          </a:xfrm>
          <a:prstGeom prst="rect">
            <a:avLst/>
          </a:prstGeom>
          <a:solidFill>
            <a:srgbClr val="90B535"/>
          </a:solidFill>
          <a:ln>
            <a:noFill/>
          </a:ln>
          <a:effectLst>
            <a:glow rad="63500">
              <a:srgbClr val="90B535">
                <a:alpha val="9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ОТКРЫТОСТЬ</a:t>
            </a:r>
          </a:p>
        </p:txBody>
      </p:sp>
      <p:sp>
        <p:nvSpPr>
          <p:cNvPr id="15" name="Прямоугольник 27">
            <a:extLst>
              <a:ext uri="{FF2B5EF4-FFF2-40B4-BE49-F238E27FC236}">
                <a16:creationId xmlns:a16="http://schemas.microsoft.com/office/drawing/2014/main" id="{30365FB8-6206-4F15-A4F6-8ACB467C3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77" y="1961228"/>
            <a:ext cx="3414713" cy="24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Единый стандарт оснащения оборудованием</a:t>
            </a:r>
          </a:p>
        </p:txBody>
      </p:sp>
      <p:sp>
        <p:nvSpPr>
          <p:cNvPr id="16" name="Прямоугольник 28">
            <a:extLst>
              <a:ext uri="{FF2B5EF4-FFF2-40B4-BE49-F238E27FC236}">
                <a16:creationId xmlns:a16="http://schemas.microsoft.com/office/drawing/2014/main" id="{DDCF2B47-CF21-4512-8C61-1C9E1EA90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68" y="2852443"/>
            <a:ext cx="3221758" cy="5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Единый стандарт набора специалистов: врачи 8 востребованных специальностей в каждом здании</a:t>
            </a:r>
          </a:p>
        </p:txBody>
      </p:sp>
      <p:sp>
        <p:nvSpPr>
          <p:cNvPr id="17" name="Прямоугольник 29">
            <a:extLst>
              <a:ext uri="{FF2B5EF4-FFF2-40B4-BE49-F238E27FC236}">
                <a16:creationId xmlns:a16="http://schemas.microsoft.com/office/drawing/2014/main" id="{E0D69753-B15A-4AC9-9EAB-40CD6BCFB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60" y="3914429"/>
            <a:ext cx="292417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Самые посещаемые кабинеты на нижних этажах</a:t>
            </a:r>
          </a:p>
        </p:txBody>
      </p:sp>
      <p:sp>
        <p:nvSpPr>
          <p:cNvPr id="18" name="Прямоугольник 30">
            <a:extLst>
              <a:ext uri="{FF2B5EF4-FFF2-40B4-BE49-F238E27FC236}">
                <a16:creationId xmlns:a16="http://schemas.microsoft.com/office/drawing/2014/main" id="{275662FD-7B29-413C-86AC-9866CB53A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950" y="2233891"/>
            <a:ext cx="311943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Замена аналогового оборудования на цифровое</a:t>
            </a:r>
          </a:p>
        </p:txBody>
      </p:sp>
      <p:sp>
        <p:nvSpPr>
          <p:cNvPr id="19" name="Прямоугольник 31">
            <a:extLst>
              <a:ext uri="{FF2B5EF4-FFF2-40B4-BE49-F238E27FC236}">
                <a16:creationId xmlns:a16="http://schemas.microsoft.com/office/drawing/2014/main" id="{38074E33-832F-4A74-B6E5-DF129FF16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6633" y="3193428"/>
            <a:ext cx="2924175" cy="5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Кабинеты врачей и функциональная диагностика по одному профилю – на одном этаже</a:t>
            </a:r>
          </a:p>
        </p:txBody>
      </p:sp>
      <p:sp>
        <p:nvSpPr>
          <p:cNvPr id="20" name="Прямоугольник 32">
            <a:extLst>
              <a:ext uri="{FF2B5EF4-FFF2-40B4-BE49-F238E27FC236}">
                <a16:creationId xmlns:a16="http://schemas.microsoft.com/office/drawing/2014/main" id="{54A5BD37-5C11-4A0A-907B-44A3EEEEF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7997" y="2166490"/>
            <a:ext cx="2552543" cy="25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Буфет</a:t>
            </a:r>
          </a:p>
        </p:txBody>
      </p:sp>
      <p:sp>
        <p:nvSpPr>
          <p:cNvPr id="26" name="Прямоугольник 33">
            <a:extLst>
              <a:ext uri="{FF2B5EF4-FFF2-40B4-BE49-F238E27FC236}">
                <a16:creationId xmlns:a16="http://schemas.microsoft.com/office/drawing/2014/main" id="{AE08A80B-6027-4FED-B611-03E881B97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2289" y="3017990"/>
            <a:ext cx="28321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Удобная планировка и открытые пространства</a:t>
            </a:r>
          </a:p>
        </p:txBody>
      </p:sp>
      <p:pic>
        <p:nvPicPr>
          <p:cNvPr id="30" name="Рисунок 6">
            <a:extLst>
              <a:ext uri="{FF2B5EF4-FFF2-40B4-BE49-F238E27FC236}">
                <a16:creationId xmlns:a16="http://schemas.microsoft.com/office/drawing/2014/main" id="{4E376F5C-044A-49B3-B4FF-61B854432DB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1687904"/>
            <a:ext cx="880939" cy="87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8">
            <a:extLst>
              <a:ext uri="{FF2B5EF4-FFF2-40B4-BE49-F238E27FC236}">
                <a16:creationId xmlns:a16="http://schemas.microsoft.com/office/drawing/2014/main" id="{59DE2418-F16F-46AE-B3DA-A4F65BBD9A3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3" y="2708920"/>
            <a:ext cx="848387" cy="84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10">
            <a:extLst>
              <a:ext uri="{FF2B5EF4-FFF2-40B4-BE49-F238E27FC236}">
                <a16:creationId xmlns:a16="http://schemas.microsoft.com/office/drawing/2014/main" id="{93270D1A-B52E-4C4F-9C8A-17D27A8D932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0" y="3697354"/>
            <a:ext cx="816852" cy="81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13">
            <a:extLst>
              <a:ext uri="{FF2B5EF4-FFF2-40B4-BE49-F238E27FC236}">
                <a16:creationId xmlns:a16="http://schemas.microsoft.com/office/drawing/2014/main" id="{9C6D95A7-25A2-4119-ADF6-B77DE7D76FE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194" y="2106490"/>
            <a:ext cx="677489" cy="67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15">
            <a:extLst>
              <a:ext uri="{FF2B5EF4-FFF2-40B4-BE49-F238E27FC236}">
                <a16:creationId xmlns:a16="http://schemas.microsoft.com/office/drawing/2014/main" id="{AEB853F3-4920-4C11-AFE3-AB76D60617B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193" y="3073988"/>
            <a:ext cx="677489" cy="67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08C3A84-DAA1-4B32-B6CC-5537807E39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90B53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14494" y="2827463"/>
            <a:ext cx="677795" cy="67354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030AB8E-4773-47CF-BCF6-D5A9222B9E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90B53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48909" y="1966800"/>
            <a:ext cx="663041" cy="656825"/>
          </a:xfrm>
          <a:prstGeom prst="rect">
            <a:avLst/>
          </a:prstGeom>
        </p:spPr>
      </p:pic>
      <p:sp>
        <p:nvSpPr>
          <p:cNvPr id="37" name="Прямоугольник 49">
            <a:extLst>
              <a:ext uri="{FF2B5EF4-FFF2-40B4-BE49-F238E27FC236}">
                <a16:creationId xmlns:a16="http://schemas.microsoft.com/office/drawing/2014/main" id="{3E3F5E4B-A0C2-4D82-9A37-BD75B5181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654" y="4256137"/>
            <a:ext cx="7124994" cy="34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600" b="1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После ремонта в Вашей обновленной поликлинике появятся:</a:t>
            </a:r>
          </a:p>
        </p:txBody>
      </p:sp>
      <p:sp>
        <p:nvSpPr>
          <p:cNvPr id="38" name="Прямоугольник 42">
            <a:extLst>
              <a:ext uri="{FF2B5EF4-FFF2-40B4-BE49-F238E27FC236}">
                <a16:creationId xmlns:a16="http://schemas.microsoft.com/office/drawing/2014/main" id="{899AB0EA-3F90-44BF-A580-468B17C61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654" y="4691445"/>
            <a:ext cx="7260626" cy="165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Просторные зоны ожидания для пациентов</a:t>
            </a: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Эргономичные кабинеты врачей</a:t>
            </a: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Современное оборудование (аппараты УЗИ, эндоскопическая техника и другое диагностическое оборудование).</a:t>
            </a: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468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5807968" y="5229200"/>
            <a:ext cx="6269229" cy="1080973"/>
            <a:chOff x="6738553" y="5429048"/>
            <a:chExt cx="5114507" cy="855121"/>
          </a:xfrm>
        </p:grpSpPr>
        <p:sp>
          <p:nvSpPr>
            <p:cNvPr id="24" name="Параллелограмм 23">
              <a:extLst>
                <a:ext uri="{FF2B5EF4-FFF2-40B4-BE49-F238E27FC236}">
                  <a16:creationId xmlns:a16="http://schemas.microsoft.com/office/drawing/2014/main" id="{FD7CE04D-E2D7-4B4F-8C70-97BD7207F2FA}"/>
                </a:ext>
              </a:extLst>
            </p:cNvPr>
            <p:cNvSpPr/>
            <p:nvPr/>
          </p:nvSpPr>
          <p:spPr>
            <a:xfrm>
              <a:off x="6738553" y="5429048"/>
              <a:ext cx="5114507" cy="855121"/>
            </a:xfrm>
            <a:prstGeom prst="parallelogram">
              <a:avLst>
                <a:gd name="adj" fmla="val 42535"/>
              </a:avLst>
            </a:prstGeom>
            <a:gradFill flip="none" rotWithShape="1">
              <a:gsLst>
                <a:gs pos="12000">
                  <a:schemeClr val="accent1">
                    <a:lumMod val="80000"/>
                  </a:schemeClr>
                </a:gs>
                <a:gs pos="64000">
                  <a:schemeClr val="accent1">
                    <a:lumMod val="60000"/>
                    <a:lumOff val="40000"/>
                    <a:alpha val="54000"/>
                  </a:schemeClr>
                </a:gs>
                <a:gs pos="83000">
                  <a:schemeClr val="accent1">
                    <a:lumMod val="16000"/>
                    <a:lumOff val="84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50"/>
            </a:p>
          </p:txBody>
        </p:sp>
        <p:sp>
          <p:nvSpPr>
            <p:cNvPr id="25" name="Прямоугольник 47">
              <a:extLst>
                <a:ext uri="{FF2B5EF4-FFF2-40B4-BE49-F238E27FC236}">
                  <a16:creationId xmlns:a16="http://schemas.microsoft.com/office/drawing/2014/main" id="{D8CB9DA0-0DBB-4636-AF94-216F5C8C7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488" y="5552650"/>
              <a:ext cx="5031572" cy="607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18097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7000"/>
                </a:lnSpc>
                <a:spcBef>
                  <a:spcPts val="300"/>
                </a:spcBef>
              </a:pPr>
              <a:r>
                <a:rPr lang="ru-RU" altLang="en-US" sz="1400" dirty="0">
                  <a:solidFill>
                    <a:schemeClr val="bg1"/>
                  </a:solidFill>
                  <a:latin typeface="Verdana" panose="020B0604030504040204" pitchFamily="34" charset="0"/>
                </a:rPr>
                <a:t>      Официальный сайт поликлиники:</a:t>
              </a:r>
              <a:r>
                <a:rPr lang="en-US" altLang="en-US" sz="1400" dirty="0">
                  <a:solidFill>
                    <a:schemeClr val="bg1"/>
                  </a:solidFill>
                  <a:latin typeface="Verdana" panose="020B0604030504040204" pitchFamily="34" charset="0"/>
                </a:rPr>
                <a:t> </a:t>
              </a:r>
              <a:r>
                <a:rPr lang="ru-RU" altLang="en-US" sz="1400" dirty="0">
                  <a:solidFill>
                    <a:schemeClr val="bg1"/>
                  </a:solidFill>
                  <a:latin typeface="Verdana" panose="020B0604030504040204" pitchFamily="34" charset="0"/>
                </a:rPr>
                <a:t>https://gp175.moscow/</a:t>
              </a:r>
            </a:p>
            <a:p>
              <a:pPr algn="just" eaLnBrk="1" hangingPunct="1">
                <a:lnSpc>
                  <a:spcPct val="107000"/>
                </a:lnSpc>
                <a:spcBef>
                  <a:spcPts val="300"/>
                </a:spcBef>
              </a:pPr>
              <a:r>
                <a:rPr lang="ru-RU" altLang="en-US" sz="1400" dirty="0">
                  <a:solidFill>
                    <a:srgbClr val="FFFFFF"/>
                  </a:solidFill>
                  <a:latin typeface="Verdana" panose="020B0604030504040204" pitchFamily="34" charset="0"/>
                </a:rPr>
                <a:t>   Эл. почта: </a:t>
              </a:r>
              <a:r>
                <a:rPr lang="en-US" altLang="en-US" sz="1400" dirty="0">
                  <a:solidFill>
                    <a:srgbClr val="FFFFFF"/>
                  </a:solidFill>
                  <a:latin typeface="Verdana" panose="020B0604030504040204" pitchFamily="34" charset="0"/>
                </a:rPr>
                <a:t>Gp175@zdrav.mos.ru</a:t>
              </a:r>
              <a:endParaRPr lang="ru-RU" altLang="en-US" sz="1400" dirty="0">
                <a:solidFill>
                  <a:srgbClr val="FFFFFF"/>
                </a:solidFill>
                <a:latin typeface="Verdana" panose="020B0604030504040204" pitchFamily="34" charset="0"/>
              </a:endParaRPr>
            </a:p>
            <a:p>
              <a:pPr algn="just" eaLnBrk="1" hangingPunct="1">
                <a:lnSpc>
                  <a:spcPct val="107000"/>
                </a:lnSpc>
                <a:spcBef>
                  <a:spcPts val="300"/>
                </a:spcBef>
              </a:pPr>
              <a:r>
                <a:rPr lang="ru-RU" altLang="en-US" sz="1400" dirty="0">
                  <a:solidFill>
                    <a:srgbClr val="FFFFFF"/>
                  </a:solidFill>
                  <a:latin typeface="Verdana" panose="020B0604030504040204" pitchFamily="34" charset="0"/>
                </a:rPr>
                <a:t>Приемная главного врача: 8-495-375-67-95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3732989" y="1239135"/>
            <a:ext cx="4437689" cy="58477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65" y="1905906"/>
            <a:ext cx="4824536" cy="294237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19186" y="342937"/>
            <a:ext cx="11665296" cy="767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здравоохранения</a:t>
            </a:r>
            <a:b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«Городская поликлиника № 175 Департамента здравоохранения города Москвы»</a:t>
            </a:r>
            <a:endParaRPr lang="ru-RU" sz="2400" b="1" dirty="0">
              <a:effectLst>
                <a:reflection blurRad="6350" endPos="0" dir="5400000" sy="-100000" algn="bl" rotWithShape="0"/>
              </a:effectLst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052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A8EF1B5-A209-48AA-99B3-46A72ABEAE1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:a16="http://schemas.microsoft.com/office/drawing/2014/main" id="{61CB394E-A389-4439-B6BA-EF34E6273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88" y="845381"/>
            <a:ext cx="4477552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600" b="1" dirty="0"/>
              <a:t>Прием ведут  </a:t>
            </a:r>
            <a:r>
              <a:rPr lang="ru-RU" alt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</a:t>
            </a:r>
            <a:r>
              <a:rPr lang="ru-RU" altLang="ru-RU" sz="1600" b="1" dirty="0"/>
              <a:t> кандидатов медицинских наук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врач-эндокринолог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2 врача УЗД 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2 врача-травматолога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врач-уролог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врач-эндоскопист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 функциональной диагностики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заведующий хирургическим отделением – врач-хирург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врач-методист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Заведующий дневным стационаром- врач-терапевт</a:t>
            </a:r>
          </a:p>
        </p:txBody>
      </p:sp>
      <p:sp>
        <p:nvSpPr>
          <p:cNvPr id="15" name="Прямоугольник 7">
            <a:extLst>
              <a:ext uri="{FF2B5EF4-FFF2-40B4-BE49-F238E27FC236}">
                <a16:creationId xmlns:a16="http://schemas.microsoft.com/office/drawing/2014/main" id="{159DF8EE-4EF4-46D5-B9D0-030EA9FD3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240" y="860769"/>
            <a:ext cx="3902274" cy="136960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Roboto"/>
                <a:ea typeface="Roboto"/>
                <a:cs typeface="Roboto"/>
              </a:rPr>
              <a:t>В течение 2023 года было принято среднего медицинского персонала: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фельдшер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рентгенолаборант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медицинская сестра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старшая медицинская сестра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акушер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D776E6-01BA-4104-A263-2C8EACBF1ACE}"/>
              </a:ext>
            </a:extLst>
          </p:cNvPr>
          <p:cNvSpPr txBox="1"/>
          <p:nvPr/>
        </p:nvSpPr>
        <p:spPr>
          <a:xfrm>
            <a:off x="5157329" y="845381"/>
            <a:ext cx="317370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В 2023 году были приняты врачи следующих специальностей: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врач-хирург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 ультразвуковой диагностики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врач-терапевт участковый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 общей практики (семейный врач)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врач-травматолог-ортопед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врач-оториноларинголог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врач-кардиолог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врач-офтальмолог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врач-гастроэнтеролог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врач-эпидемиолог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врач-методист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53B67F-7534-4219-925F-0D4F9FEB7764}"/>
              </a:ext>
            </a:extLst>
          </p:cNvPr>
          <p:cNvSpPr txBox="1"/>
          <p:nvPr/>
        </p:nvSpPr>
        <p:spPr>
          <a:xfrm>
            <a:off x="1506220" y="4353615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ru-RU" alt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r>
              <a:rPr lang="ru-RU" alt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altLang="ru-RU" sz="1600" b="1" dirty="0">
                <a:ln w="0"/>
              </a:rPr>
              <a:t>врачей</a:t>
            </a:r>
            <a:r>
              <a:rPr lang="ru-RU" altLang="ru-RU" sz="1600" b="1" dirty="0"/>
              <a:t> имеют статус «Московский врач»: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ru-RU" altLang="ru-RU" sz="1600" dirty="0"/>
              <a:t>2 врача-невролога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ru-RU" altLang="ru-RU" sz="1600" dirty="0"/>
              <a:t>1 врача-эндокринолога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D14A746-82D7-49F1-A067-C9F8B1061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98" y="4218005"/>
            <a:ext cx="130175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1896A18-C083-4423-B10F-D731E67A7588}"/>
              </a:ext>
            </a:extLst>
          </p:cNvPr>
          <p:cNvSpPr txBox="1"/>
          <p:nvPr/>
        </p:nvSpPr>
        <p:spPr>
          <a:xfrm>
            <a:off x="7821644" y="3352802"/>
            <a:ext cx="4336870" cy="107721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  <a:alpha val="51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3175">
            <a:solidFill>
              <a:srgbClr val="49BED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Врачей высшей категории - 9,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первой - 3, второй - 4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9 %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среднего персонала имеют высшую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или первую категорию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71C7B3-A13F-4A91-98E3-AA27EDA59AD3}"/>
              </a:ext>
            </a:extLst>
          </p:cNvPr>
          <p:cNvSpPr txBox="1"/>
          <p:nvPr/>
        </p:nvSpPr>
        <p:spPr>
          <a:xfrm>
            <a:off x="4534536" y="3429746"/>
            <a:ext cx="3173705" cy="9848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благо жителей работают 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235</a:t>
            </a:r>
            <a:r>
              <a:rPr lang="ru-RU" dirty="0"/>
              <a:t> врач и 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180</a:t>
            </a:r>
            <a:r>
              <a:rPr lang="ru-RU" dirty="0"/>
              <a:t> медицинских сестер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4843ACE7-806A-4208-B2CC-6DF2F0CB0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304043"/>
            <a:ext cx="10515600" cy="541338"/>
          </a:xfrm>
        </p:spPr>
        <p:txBody>
          <a:bodyPr/>
          <a:lstStyle/>
          <a:p>
            <a:pPr eaLnBrk="1" hangingPunct="1"/>
            <a:r>
              <a:rPr lang="ru-RU" altLang="ru-RU" sz="2000" dirty="0">
                <a:latin typeface="Roboto" panose="020B0604020202020204" charset="0"/>
                <a:ea typeface="Roboto" panose="020B0604020202020204" charset="0"/>
                <a:cs typeface="Roboto"/>
              </a:rPr>
              <a:t>Кадровый состав на конец 2023 года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663952" y="4529569"/>
          <a:ext cx="5675927" cy="1755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1668">
                  <a:extLst>
                    <a:ext uri="{9D8B030D-6E8A-4147-A177-3AD203B41FA5}">
                      <a16:colId xmlns:a16="http://schemas.microsoft.com/office/drawing/2014/main" val="747042820"/>
                    </a:ext>
                  </a:extLst>
                </a:gridCol>
                <a:gridCol w="759637">
                  <a:extLst>
                    <a:ext uri="{9D8B030D-6E8A-4147-A177-3AD203B41FA5}">
                      <a16:colId xmlns:a16="http://schemas.microsoft.com/office/drawing/2014/main" val="2522228366"/>
                    </a:ext>
                  </a:extLst>
                </a:gridCol>
                <a:gridCol w="675234">
                  <a:extLst>
                    <a:ext uri="{9D8B030D-6E8A-4147-A177-3AD203B41FA5}">
                      <a16:colId xmlns:a16="http://schemas.microsoft.com/office/drawing/2014/main" val="1691918547"/>
                    </a:ext>
                  </a:extLst>
                </a:gridCol>
                <a:gridCol w="1772488">
                  <a:extLst>
                    <a:ext uri="{9D8B030D-6E8A-4147-A177-3AD203B41FA5}">
                      <a16:colId xmlns:a16="http://schemas.microsoft.com/office/drawing/2014/main" val="3894503188"/>
                    </a:ext>
                  </a:extLst>
                </a:gridCol>
                <a:gridCol w="1376900">
                  <a:extLst>
                    <a:ext uri="{9D8B030D-6E8A-4147-A177-3AD203B41FA5}">
                      <a16:colId xmlns:a16="http://schemas.microsoft.com/office/drawing/2014/main" val="474208999"/>
                    </a:ext>
                  </a:extLst>
                </a:gridCol>
              </a:tblGrid>
              <a:tr h="280607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Укомплектованность штата ГП № 175 на конец 2023 года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709367"/>
                  </a:ext>
                </a:extLst>
              </a:tr>
              <a:tr h="491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Категория персонала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Ставки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Занято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Укомплектованность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Физ. лица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3949957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Врачи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296,5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246,25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83%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9848500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СМП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238,5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84%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9943079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Прочий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143,25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132,5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92,5%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8634946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678,25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579,25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85%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541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3805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97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A8533-1D4E-4ECD-9D59-91E653FF5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656" y="345042"/>
            <a:ext cx="5375920" cy="334609"/>
          </a:xfrm>
        </p:spPr>
        <p:txBody>
          <a:bodyPr>
            <a:noAutofit/>
          </a:bodyPr>
          <a:lstStyle/>
          <a:p>
            <a:r>
              <a:rPr lang="ru-RU" sz="2000" dirty="0">
                <a:latin typeface="Roboto"/>
              </a:rPr>
              <a:t>Новый московский стандарт поликлиники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8592B-FF1F-4D7F-9B71-C7444924A125}"/>
              </a:ext>
            </a:extLst>
          </p:cNvPr>
          <p:cNvSpPr txBox="1"/>
          <p:nvPr/>
        </p:nvSpPr>
        <p:spPr>
          <a:xfrm>
            <a:off x="6096000" y="999016"/>
            <a:ext cx="518457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+mn-lt"/>
              </a:rPr>
              <a:t>В каждом филиале работают врачи 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8</a:t>
            </a:r>
            <a:r>
              <a:rPr lang="ru-RU" sz="1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</a:t>
            </a:r>
            <a:r>
              <a:rPr lang="ru-RU" sz="1200" dirty="0">
                <a:latin typeface="+mn-lt"/>
              </a:rPr>
              <a:t>наиболее востребованных специальностей: врачи общей практики (семейные врачи) / врачи-терапевты, кардиологи, неврологи, офтальмологи, эндокринологи, урологи, оториноларингологи и хирурги.</a:t>
            </a:r>
            <a:endParaRPr lang="ru-RU" sz="1400" dirty="0">
              <a:latin typeface="+mn-lt"/>
            </a:endParaRPr>
          </a:p>
          <a:p>
            <a:pPr algn="just"/>
            <a:endParaRPr lang="ru-RU" sz="1600" dirty="0">
              <a:solidFill>
                <a:srgbClr val="1FCECB"/>
              </a:solidFill>
              <a:latin typeface="+mn-lt"/>
            </a:endParaRPr>
          </a:p>
          <a:p>
            <a:pPr algn="just"/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Прием ведут </a:t>
            </a:r>
            <a:r>
              <a:rPr lang="ru-RU" sz="1200" b="1" i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окружные</a:t>
            </a: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специалисты ВАО: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специалист по диабетической стопе </a:t>
            </a:r>
            <a:r>
              <a:rPr lang="ru-RU" sz="1200" i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Галеев И.В.</a:t>
            </a: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200" dirty="0" err="1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к.м.н</a:t>
            </a:r>
            <a:endParaRPr lang="ru-RU" sz="1200" dirty="0"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врач-офтальмолог </a:t>
            </a:r>
            <a:r>
              <a:rPr lang="ru-RU" sz="1200" i="1" dirty="0" err="1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Огонькова</a:t>
            </a:r>
            <a:r>
              <a:rPr lang="ru-RU" sz="1200" i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А.И.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200" b="1" i="1" dirty="0">
              <a:latin typeface="+mn-lt"/>
              <a:ea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b="1" dirty="0">
              <a:latin typeface="+mn-lt"/>
            </a:endParaRPr>
          </a:p>
          <a:p>
            <a:pPr algn="just"/>
            <a:endParaRPr lang="ru-RU" sz="1400" b="1" dirty="0">
              <a:latin typeface="+mn-lt"/>
            </a:endParaRPr>
          </a:p>
          <a:p>
            <a:pPr marL="342900" indent="-342900" algn="just">
              <a:buAutoNum type="arabicPlain" startAt="5"/>
            </a:pPr>
            <a:endParaRPr lang="ru-RU" sz="1600" dirty="0">
              <a:solidFill>
                <a:srgbClr val="1FCECB"/>
              </a:solidFill>
              <a:latin typeface="+mn-lt"/>
            </a:endParaRPr>
          </a:p>
          <a:p>
            <a:pPr marL="342900" indent="-342900" algn="just">
              <a:buAutoNum type="arabicPlain" startAt="5"/>
            </a:pPr>
            <a:endParaRPr lang="ru-RU" sz="1600" dirty="0">
              <a:solidFill>
                <a:srgbClr val="1FCECB"/>
              </a:solidFill>
              <a:latin typeface="+mn-lt"/>
            </a:endParaRPr>
          </a:p>
          <a:p>
            <a:pPr algn="just"/>
            <a:r>
              <a:rPr lang="ru-RU" sz="1600" b="1" dirty="0">
                <a:solidFill>
                  <a:srgbClr val="1FCECB"/>
                </a:solidFill>
                <a:latin typeface="+mn-lt"/>
              </a:rPr>
              <a:t>5 специалистов узкого профиля</a:t>
            </a:r>
            <a:endParaRPr lang="en-US" sz="1600" b="1" dirty="0">
              <a:solidFill>
                <a:srgbClr val="1FCECB"/>
              </a:solidFill>
              <a:latin typeface="+mn-lt"/>
            </a:endParaRPr>
          </a:p>
          <a:p>
            <a:pPr algn="just"/>
            <a:r>
              <a:rPr lang="ru-RU" sz="1400" dirty="0">
                <a:latin typeface="+mn-lt"/>
              </a:rPr>
              <a:t>доступны для записи пациентам в пределах АЦ</a:t>
            </a:r>
            <a:endParaRPr lang="en-US" sz="1400" dirty="0">
              <a:latin typeface="+mn-lt"/>
            </a:endParaRPr>
          </a:p>
          <a:p>
            <a:pPr algn="just"/>
            <a:endParaRPr lang="ru-RU" sz="1400" dirty="0">
              <a:latin typeface="+mn-lt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врач-пульмонолог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</a:t>
            </a:r>
            <a:r>
              <a:rPr lang="ru-RU" sz="1400" dirty="0" err="1">
                <a:latin typeface="+mn-lt"/>
              </a:rPr>
              <a:t>колопроктолог</a:t>
            </a:r>
            <a:endParaRPr lang="ru-RU" sz="1400" dirty="0">
              <a:latin typeface="+mn-lt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врач-инфекционист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врач-гастроэнтеролог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врач-физиотерапевт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ru-RU" sz="1400" dirty="0">
              <a:latin typeface="+mn-lt"/>
            </a:endParaRPr>
          </a:p>
          <a:p>
            <a:pPr algn="just"/>
            <a:r>
              <a:rPr lang="ru-RU" sz="1400" dirty="0">
                <a:latin typeface="+mn-lt"/>
              </a:rPr>
              <a:t>Запись к специалистам доступна </a:t>
            </a:r>
            <a:r>
              <a:rPr lang="ru-RU" sz="1400" b="1" dirty="0">
                <a:latin typeface="+mn-lt"/>
              </a:rPr>
              <a:t>день в день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0741410-7120-4D60-9464-77F23278B65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0CF92E8-0A6E-4B6A-8044-15019514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3965417"/>
            <a:ext cx="2415911" cy="2415911"/>
          </a:xfrm>
          <a:prstGeom prst="rect">
            <a:avLst/>
          </a:prstGeom>
        </p:spPr>
      </p:pic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657FC4A0-0537-458C-A9F2-85E7387BC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478190"/>
              </p:ext>
            </p:extLst>
          </p:nvPr>
        </p:nvGraphicFramePr>
        <p:xfrm>
          <a:off x="6384032" y="2996952"/>
          <a:ext cx="2548236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8236">
                  <a:extLst>
                    <a:ext uri="{9D8B030D-6E8A-4147-A177-3AD203B41FA5}">
                      <a16:colId xmlns:a16="http://schemas.microsoft.com/office/drawing/2014/main" val="413271636"/>
                    </a:ext>
                  </a:extLst>
                </a:gridCol>
              </a:tblGrid>
              <a:tr h="24420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прием в филиале</a:t>
                      </a:r>
                    </a:p>
                  </a:txBody>
                  <a:tcPr>
                    <a:solidFill>
                      <a:srgbClr val="289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472654"/>
                  </a:ext>
                </a:extLst>
              </a:tr>
              <a:tr h="24420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запись доступна в пределах АЦ</a:t>
                      </a:r>
                    </a:p>
                  </a:txBody>
                  <a:tcPr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906383"/>
                  </a:ext>
                </a:extLst>
              </a:tr>
              <a:tr h="24420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капитальный ремонт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68839"/>
                  </a:ext>
                </a:extLst>
              </a:tr>
            </a:tbl>
          </a:graphicData>
        </a:graphic>
      </p:graphicFrame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70754A13-FAE4-4B7A-A103-815204A58872}"/>
              </a:ext>
            </a:extLst>
          </p:cNvPr>
          <p:cNvCxnSpPr>
            <a:cxnSpLocks/>
          </p:cNvCxnSpPr>
          <p:nvPr/>
        </p:nvCxnSpPr>
        <p:spPr>
          <a:xfrm>
            <a:off x="5436844" y="3096251"/>
            <a:ext cx="947188" cy="25496"/>
          </a:xfrm>
          <a:prstGeom prst="bentConnector3">
            <a:avLst>
              <a:gd name="adj1" fmla="val 55028"/>
            </a:avLst>
          </a:prstGeom>
          <a:ln w="28575">
            <a:solidFill>
              <a:schemeClr val="accent1">
                <a:lumMod val="7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6789AD14-61BB-4D4F-AA01-BCC55AA67F40}"/>
              </a:ext>
            </a:extLst>
          </p:cNvPr>
          <p:cNvCxnSpPr>
            <a:cxnSpLocks/>
          </p:cNvCxnSpPr>
          <p:nvPr/>
        </p:nvCxnSpPr>
        <p:spPr>
          <a:xfrm>
            <a:off x="5436844" y="3284984"/>
            <a:ext cx="947188" cy="99301"/>
          </a:xfrm>
          <a:prstGeom prst="bentConnector3">
            <a:avLst>
              <a:gd name="adj1" fmla="val 50000"/>
            </a:avLst>
          </a:prstGeom>
          <a:ln w="28575">
            <a:solidFill>
              <a:srgbClr val="7FD1E4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CAD55EA-2940-3373-BE3B-75F78AF6F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844899"/>
              </p:ext>
            </p:extLst>
          </p:nvPr>
        </p:nvGraphicFramePr>
        <p:xfrm>
          <a:off x="342843" y="374324"/>
          <a:ext cx="4896544" cy="6109352"/>
        </p:xfrm>
        <a:graphic>
          <a:graphicData uri="http://schemas.openxmlformats.org/drawingml/2006/table">
            <a:tbl>
              <a:tblPr/>
              <a:tblGrid>
                <a:gridCol w="612068">
                  <a:extLst>
                    <a:ext uri="{9D8B030D-6E8A-4147-A177-3AD203B41FA5}">
                      <a16:colId xmlns:a16="http://schemas.microsoft.com/office/drawing/2014/main" val="3795538259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302817320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913185150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2378226687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2656823954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1827579375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761128619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2880578835"/>
                    </a:ext>
                  </a:extLst>
                </a:gridCol>
              </a:tblGrid>
              <a:tr h="1717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Уровень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Специальность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 (Кап. Ремонт)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Ф1 (Кап. Ремонт)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Ф2/ГЗ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Ф3/Ф1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Изм. Пр., д.91А (на период кап. ремонта ГЗ и Ф1)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Ф5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934718"/>
                  </a:ext>
                </a:extLst>
              </a:tr>
              <a:tr h="183172"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1-й уровень</a:t>
                      </a: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участковый терапевт/воп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86857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 "хроники"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721028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патронажная служба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568879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врач-хирург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312517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врач-офтальмолог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864025"/>
                  </a:ext>
                </a:extLst>
              </a:tr>
              <a:tr h="271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врач-оториноларинголог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957293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врач-уролог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90186"/>
                  </a:ext>
                </a:extLst>
              </a:tr>
              <a:tr h="10960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1314068"/>
                  </a:ext>
                </a:extLst>
              </a:tr>
              <a:tr h="171756"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2-й уровень</a:t>
                      </a: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врач-невролог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055001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врач-кардиолог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212722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врач-эндокринолог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288605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врач-пульмонолог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915725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</a:t>
                      </a:r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колопроктолог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810478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врач-инфекционист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510476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врач-гастроэнтеролог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351805"/>
                  </a:ext>
                </a:extLst>
              </a:tr>
              <a:tr h="271455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врач-травматолог-ортопед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927024"/>
                  </a:ext>
                </a:extLst>
              </a:tr>
              <a:tr h="271455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Врач-физиотерапевт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649596"/>
                  </a:ext>
                </a:extLst>
              </a:tr>
              <a:tr h="10960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240266"/>
                  </a:ext>
                </a:extLst>
              </a:tr>
              <a:tr h="171756"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исследования</a:t>
                      </a: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УЗИ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980246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ЭКГ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49905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рентгенография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441288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маммография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457626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флюорография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588882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ЭГДС и колоноскопия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356823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ЭхоКГ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81442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ХМ ЭКГ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15833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ФВД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13568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УЗДГ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24760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Тредмил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068558"/>
                  </a:ext>
                </a:extLst>
              </a:tr>
              <a:tr h="167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СМАД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013756"/>
                  </a:ext>
                </a:extLst>
              </a:tr>
              <a:tr h="167165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ЭНМГ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981622"/>
                  </a:ext>
                </a:extLst>
              </a:tr>
              <a:tr h="167165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ЭЭГ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099602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3403" y="3481694"/>
            <a:ext cx="1042506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91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4DD8C49-75E9-43A9-ACE3-4D3F33F19FFE}"/>
              </a:ext>
            </a:extLst>
          </p:cNvPr>
          <p:cNvCxnSpPr>
            <a:cxnSpLocks/>
          </p:cNvCxnSpPr>
          <p:nvPr/>
        </p:nvCxnSpPr>
        <p:spPr>
          <a:xfrm>
            <a:off x="6800057" y="1484783"/>
            <a:ext cx="3694154" cy="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7AED4DA-48F8-4DE0-BD52-EA89E19DDC76}"/>
              </a:ext>
            </a:extLst>
          </p:cNvPr>
          <p:cNvCxnSpPr>
            <a:cxnSpLocks/>
          </p:cNvCxnSpPr>
          <p:nvPr/>
        </p:nvCxnSpPr>
        <p:spPr>
          <a:xfrm>
            <a:off x="335360" y="1556792"/>
            <a:ext cx="424847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1BD8341-E726-4023-8B5B-74229937468E}"/>
              </a:ext>
            </a:extLst>
          </p:cNvPr>
          <p:cNvCxnSpPr>
            <a:cxnSpLocks/>
          </p:cNvCxnSpPr>
          <p:nvPr/>
        </p:nvCxnSpPr>
        <p:spPr>
          <a:xfrm flipV="1">
            <a:off x="5550075" y="4512393"/>
            <a:ext cx="3888432" cy="595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4FB081A-6428-4A1B-9C4B-6023FBFB6C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45542"/>
              </p:ext>
            </p:extLst>
          </p:nvPr>
        </p:nvGraphicFramePr>
        <p:xfrm>
          <a:off x="5160327" y="4248870"/>
          <a:ext cx="4464496" cy="2417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C7ABEA-41C4-499B-A7F6-A3CA0A832348}"/>
              </a:ext>
            </a:extLst>
          </p:cNvPr>
          <p:cNvSpPr txBox="1"/>
          <p:nvPr/>
        </p:nvSpPr>
        <p:spPr>
          <a:xfrm>
            <a:off x="6917584" y="3970828"/>
            <a:ext cx="182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Участковый врач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F6BFA1-957C-4CCD-8F4F-542407028D4B}"/>
              </a:ext>
            </a:extLst>
          </p:cNvPr>
          <p:cNvSpPr txBox="1">
            <a:spLocks/>
          </p:cNvSpPr>
          <p:nvPr/>
        </p:nvSpPr>
        <p:spPr bwMode="auto">
          <a:xfrm>
            <a:off x="9571096" y="5278133"/>
            <a:ext cx="1973263" cy="88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99,9</a:t>
            </a:r>
            <a:r>
              <a:rPr lang="en-US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1800" dirty="0">
              <a:solidFill>
                <a:srgbClr val="49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C4A3CDF-7BCD-4858-A265-4ADB0BA00C90}"/>
              </a:ext>
            </a:extLst>
          </p:cNvPr>
          <p:cNvSpPr txBox="1">
            <a:spLocks/>
          </p:cNvSpPr>
          <p:nvPr/>
        </p:nvSpPr>
        <p:spPr bwMode="auto">
          <a:xfrm>
            <a:off x="9571096" y="4345335"/>
            <a:ext cx="1973263" cy="9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99,3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22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pic>
        <p:nvPicPr>
          <p:cNvPr id="10" name="Рисунок 33">
            <a:extLst>
              <a:ext uri="{FF2B5EF4-FFF2-40B4-BE49-F238E27FC236}">
                <a16:creationId xmlns:a16="http://schemas.microsoft.com/office/drawing/2014/main" id="{0CC4FD98-1305-4F6C-AE23-CE1926DC0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11" y="4060198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5EBC83-709A-4236-9946-97A2163922E5}"/>
              </a:ext>
            </a:extLst>
          </p:cNvPr>
          <p:cNvSpPr txBox="1"/>
          <p:nvPr/>
        </p:nvSpPr>
        <p:spPr>
          <a:xfrm>
            <a:off x="1329418" y="4260936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филиал № 5</a:t>
            </a: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1B4B0471-7381-47D9-8875-6C819C4CA4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9828811"/>
              </p:ext>
            </p:extLst>
          </p:nvPr>
        </p:nvGraphicFramePr>
        <p:xfrm>
          <a:off x="-8979" y="1130043"/>
          <a:ext cx="4736827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C52DC8CF-8C12-4587-8A74-12B8EC323CDE}"/>
              </a:ext>
            </a:extLst>
          </p:cNvPr>
          <p:cNvSpPr txBox="1">
            <a:spLocks/>
          </p:cNvSpPr>
          <p:nvPr/>
        </p:nvSpPr>
        <p:spPr bwMode="auto">
          <a:xfrm>
            <a:off x="4582319" y="2370764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98,6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B55A5BD-A2D7-42D7-83BB-281454D7D7F8}"/>
              </a:ext>
            </a:extLst>
          </p:cNvPr>
          <p:cNvSpPr txBox="1">
            <a:spLocks/>
          </p:cNvSpPr>
          <p:nvPr/>
        </p:nvSpPr>
        <p:spPr bwMode="auto">
          <a:xfrm>
            <a:off x="4583832" y="1418913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94,4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E298BBB2-381E-4A30-B02F-CFA4604FA2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8605941"/>
              </p:ext>
            </p:extLst>
          </p:nvPr>
        </p:nvGraphicFramePr>
        <p:xfrm>
          <a:off x="6375022" y="1127388"/>
          <a:ext cx="4288719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5AF1AC6-4974-4DAF-8086-E6BC5B76FFE5}"/>
              </a:ext>
            </a:extLst>
          </p:cNvPr>
          <p:cNvSpPr txBox="1"/>
          <p:nvPr/>
        </p:nvSpPr>
        <p:spPr>
          <a:xfrm>
            <a:off x="1023651" y="821958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1-го уровня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F78D0-4AD0-447F-9E74-6469FEE04DB9}"/>
              </a:ext>
            </a:extLst>
          </p:cNvPr>
          <p:cNvSpPr txBox="1"/>
          <p:nvPr/>
        </p:nvSpPr>
        <p:spPr>
          <a:xfrm>
            <a:off x="7237659" y="691181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2-го уровня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F8AEEEB-9BD9-40D7-9389-A666DE6563F3}"/>
              </a:ext>
            </a:extLst>
          </p:cNvPr>
          <p:cNvSpPr txBox="1">
            <a:spLocks/>
          </p:cNvSpPr>
          <p:nvPr/>
        </p:nvSpPr>
        <p:spPr bwMode="auto">
          <a:xfrm>
            <a:off x="10545487" y="2373077"/>
            <a:ext cx="1613224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97,3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56AB276A-482B-4413-B3BE-21A8AB22E8F0}"/>
              </a:ext>
            </a:extLst>
          </p:cNvPr>
          <p:cNvSpPr txBox="1">
            <a:spLocks/>
          </p:cNvSpPr>
          <p:nvPr/>
        </p:nvSpPr>
        <p:spPr bwMode="auto">
          <a:xfrm>
            <a:off x="10545487" y="1373849"/>
            <a:ext cx="1613223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90,8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22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A4C959DC-3A72-48F7-9D84-6AACF653E14D}"/>
              </a:ext>
            </a:extLst>
          </p:cNvPr>
          <p:cNvSpPr txBox="1">
            <a:spLocks/>
          </p:cNvSpPr>
          <p:nvPr/>
        </p:nvSpPr>
        <p:spPr bwMode="auto">
          <a:xfrm>
            <a:off x="-11494" y="314768"/>
            <a:ext cx="11220062" cy="35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Roboto"/>
                <a:ea typeface="Roboto"/>
                <a:cs typeface="Roboto"/>
              </a:rPr>
              <a:t>Доступность медицинской помощи в 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202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3 году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находилась на стабильно высоком уровне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46C8957-EB95-4E3F-AE64-997ED3346D02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8E66853-4D0E-43C4-9E64-E6B6A60D1E9E}"/>
              </a:ext>
            </a:extLst>
          </p:cNvPr>
          <p:cNvSpPr txBox="1"/>
          <p:nvPr/>
        </p:nvSpPr>
        <p:spPr>
          <a:xfrm>
            <a:off x="574603" y="4755922"/>
            <a:ext cx="4741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2023 г.:</a:t>
            </a:r>
            <a:endParaRPr lang="en-US" b="1" dirty="0"/>
          </a:p>
          <a:p>
            <a:r>
              <a:rPr lang="ru-RU" b="1" dirty="0"/>
              <a:t>прирост посещаемости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33,2%</a:t>
            </a:r>
          </a:p>
          <a:p>
            <a:r>
              <a:rPr lang="ru-RU" b="1" dirty="0"/>
              <a:t>прирост доступности </a:t>
            </a:r>
            <a:r>
              <a:rPr lang="ru-RU" b="1" dirty="0" err="1"/>
              <a:t>самозаписи</a:t>
            </a:r>
            <a:r>
              <a:rPr lang="ru-RU" b="1" dirty="0"/>
              <a:t> –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1,7%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556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13685F-A625-4363-8703-60C166525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68360" y="454239"/>
            <a:ext cx="2183252" cy="3654272"/>
          </a:xfrm>
          <a:prstGeom prst="rect">
            <a:avLst/>
          </a:prstGeom>
          <a:effectLst>
            <a:outerShdw blurRad="152400" dist="228600" dir="5400000" sx="90000" sy="90000" rotWithShape="0">
              <a:prstClr val="black">
                <a:alpha val="15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267896-1D28-4C67-8A26-E3C5C2327EE5}"/>
              </a:ext>
            </a:extLst>
          </p:cNvPr>
          <p:cNvSpPr txBox="1"/>
          <p:nvPr/>
        </p:nvSpPr>
        <p:spPr>
          <a:xfrm>
            <a:off x="9531994" y="4128687"/>
            <a:ext cx="2624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Мобильные АРМ используются для оформления медицинской документации и регистрации посещений врачами выездных бригад. Вся необходимая информация, в том числе о выписанных пациенту лекарственных препаратах, результатах клинико-лабораторных исследований, автоматически выгружается в электронную амбулаторную карту.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41A18EF-F495-41E3-924C-B8388380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4772"/>
            <a:ext cx="6697960" cy="29926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Показатели работы выездной службы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21093D8-F12E-4568-A4A1-C52500ADC972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036B0414-7C23-490D-9FEA-923C5E1EF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5816131"/>
              </p:ext>
            </p:extLst>
          </p:nvPr>
        </p:nvGraphicFramePr>
        <p:xfrm>
          <a:off x="164384" y="454239"/>
          <a:ext cx="3501938" cy="2081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36B0414-7C23-490D-9FEA-923C5E1EF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273193"/>
              </p:ext>
            </p:extLst>
          </p:nvPr>
        </p:nvGraphicFramePr>
        <p:xfrm>
          <a:off x="164384" y="2008046"/>
          <a:ext cx="3501938" cy="2081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3F514F8-342D-5208-CBE1-D8F0B4ADCC1D}"/>
              </a:ext>
            </a:extLst>
          </p:cNvPr>
          <p:cNvSpPr txBox="1"/>
          <p:nvPr/>
        </p:nvSpPr>
        <p:spPr>
          <a:xfrm>
            <a:off x="3433577" y="898714"/>
            <a:ext cx="61264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Общее количество обращений в службу вызова врача на дом в 2023 г. уменьшилось с 70051до 42491 (уменьшилось на 39.3%). В 2023 г. доля вызовов по ОРВИ и Covid-19 по отношению к соматической патологии уменьшилась с 61% до 29%.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Врачами ГБУЗ «ГП №175 ДЗМ» вылечено 441 пациентов с диагнозом «пневмония» на дому.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У всех, остро заболевших пациентов с признаками ОРВИ была проведена экспресс диагностика на Covid-19.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Пациентам старше 65 лет, а также пациентам имеющим показания  проведена экспресс и ПЦР диагностика на грипп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6736D01-9C06-4CED-8F5C-FD83CC5D26C3}"/>
              </a:ext>
            </a:extLst>
          </p:cNvPr>
          <p:cNvGraphicFramePr/>
          <p:nvPr/>
        </p:nvGraphicFramePr>
        <p:xfrm>
          <a:off x="1619672" y="3859435"/>
          <a:ext cx="4459955" cy="267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2676AD4-9D47-4827-B1D8-017140AD0AFF}"/>
              </a:ext>
            </a:extLst>
          </p:cNvPr>
          <p:cNvSpPr txBox="1"/>
          <p:nvPr/>
        </p:nvSpPr>
        <p:spPr>
          <a:xfrm>
            <a:off x="6420897" y="3708324"/>
            <a:ext cx="2808312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Для вызова врача на дом организована </a:t>
            </a:r>
          </a:p>
          <a:p>
            <a:pPr algn="ctr"/>
            <a:r>
              <a:rPr lang="ru-RU" dirty="0"/>
              <a:t>Единая справочно-информационная служба </a:t>
            </a:r>
          </a:p>
          <a:p>
            <a:pPr algn="ctr"/>
            <a:r>
              <a:rPr lang="ru-RU" sz="3600" b="1" dirty="0"/>
              <a:t>122</a:t>
            </a:r>
          </a:p>
        </p:txBody>
      </p:sp>
    </p:spTree>
    <p:extLst>
      <p:ext uri="{BB962C8B-B14F-4D97-AF65-F5344CB8AC3E}">
        <p14:creationId xmlns:p14="http://schemas.microsoft.com/office/powerpoint/2010/main" val="4096818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>
            <a:off x="0" y="262161"/>
            <a:ext cx="9984432" cy="37490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Показатели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заболеваемости. 2022 и 2023 год.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15480" y="1022732"/>
            <a:ext cx="9546021" cy="5142572"/>
          </a:xfrm>
          <a:prstGeom prst="roundRect">
            <a:avLst>
              <a:gd name="adj" fmla="val 1954"/>
            </a:avLst>
          </a:prstGeom>
          <a:solidFill>
            <a:srgbClr val="B7E4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719736" y="1116174"/>
            <a:ext cx="1599621" cy="4943275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519937" y="1116175"/>
            <a:ext cx="1584176" cy="4943276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320137" y="1116175"/>
            <a:ext cx="1584176" cy="4943274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048329" y="1116174"/>
            <a:ext cx="1584176" cy="4943275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Заголовок 1"/>
          <p:cNvSpPr txBox="1">
            <a:spLocks/>
          </p:cNvSpPr>
          <p:nvPr/>
        </p:nvSpPr>
        <p:spPr>
          <a:xfrm>
            <a:off x="3695955" y="1899971"/>
            <a:ext cx="1584176" cy="51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</a:t>
            </a:r>
          </a:p>
          <a:p>
            <a:pPr algn="just"/>
            <a:r>
              <a:rPr lang="ru-RU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системы кровообращения</a:t>
            </a: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5519937" y="1919724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органов дыхания</a:t>
            </a: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>
            <a:off x="7320137" y="1919724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органов пищеварения</a:t>
            </a:r>
          </a:p>
        </p:txBody>
      </p:sp>
      <p:sp>
        <p:nvSpPr>
          <p:cNvPr id="67" name="Заголовок 1"/>
          <p:cNvSpPr txBox="1">
            <a:spLocks/>
          </p:cNvSpPr>
          <p:nvPr/>
        </p:nvSpPr>
        <p:spPr>
          <a:xfrm>
            <a:off x="9054321" y="1922530"/>
            <a:ext cx="1440160" cy="50552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мочеполовой системы</a:t>
            </a: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 rot="16200000">
            <a:off x="4174181" y="3034920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76" name="Заголовок 1"/>
          <p:cNvSpPr txBox="1">
            <a:spLocks/>
          </p:cNvSpPr>
          <p:nvPr/>
        </p:nvSpPr>
        <p:spPr>
          <a:xfrm rot="16200000">
            <a:off x="5966572" y="3385988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7" name="Заголовок 1"/>
          <p:cNvSpPr txBox="1">
            <a:spLocks/>
          </p:cNvSpPr>
          <p:nvPr/>
        </p:nvSpPr>
        <p:spPr>
          <a:xfrm rot="16200000">
            <a:off x="7747040" y="4110745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8" name="Заголовок 1"/>
          <p:cNvSpPr txBox="1">
            <a:spLocks/>
          </p:cNvSpPr>
          <p:nvPr/>
        </p:nvSpPr>
        <p:spPr>
          <a:xfrm rot="16200000">
            <a:off x="9525297" y="4015556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9" name="Заголовок 1"/>
          <p:cNvSpPr txBox="1">
            <a:spLocks/>
          </p:cNvSpPr>
          <p:nvPr/>
        </p:nvSpPr>
        <p:spPr>
          <a:xfrm rot="16200000">
            <a:off x="10094570" y="4248257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3842272" y="969665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17" y="1116595"/>
            <a:ext cx="582686" cy="582686"/>
          </a:xfrm>
          <a:prstGeom prst="rect">
            <a:avLst/>
          </a:prstGeom>
        </p:spPr>
      </p:pic>
      <p:sp>
        <p:nvSpPr>
          <p:cNvPr id="82" name="Овал 81"/>
          <p:cNvSpPr/>
          <p:nvPr/>
        </p:nvSpPr>
        <p:spPr>
          <a:xfrm>
            <a:off x="5642472" y="969665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7442672" y="969665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9170864" y="969665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7" y="1132903"/>
            <a:ext cx="491474" cy="491474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803" y="1116174"/>
            <a:ext cx="562430" cy="562430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1139503"/>
            <a:ext cx="568491" cy="568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14" y="3474049"/>
            <a:ext cx="1684882" cy="1684882"/>
          </a:xfrm>
          <a:prstGeom prst="rect">
            <a:avLst/>
          </a:prstGeom>
        </p:spPr>
      </p:pic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C66BF5FE-C48E-4851-A496-1B8E763DE9A5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0A3B2B3-0F43-4D5C-9B8E-422FF6CC4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2251269"/>
              </p:ext>
            </p:extLst>
          </p:nvPr>
        </p:nvGraphicFramePr>
        <p:xfrm>
          <a:off x="5500240" y="2365722"/>
          <a:ext cx="1581372" cy="266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9" name="Диаграмма 58">
            <a:extLst>
              <a:ext uri="{FF2B5EF4-FFF2-40B4-BE49-F238E27FC236}">
                <a16:creationId xmlns:a16="http://schemas.microsoft.com/office/drawing/2014/main" id="{BC7E8AD7-5590-4226-8724-B67546795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421280"/>
              </p:ext>
            </p:extLst>
          </p:nvPr>
        </p:nvGraphicFramePr>
        <p:xfrm>
          <a:off x="3722541" y="2381777"/>
          <a:ext cx="1581372" cy="2652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6" name="Диаграмма 65">
            <a:extLst>
              <a:ext uri="{FF2B5EF4-FFF2-40B4-BE49-F238E27FC236}">
                <a16:creationId xmlns:a16="http://schemas.microsoft.com/office/drawing/2014/main" id="{B4297A3E-ABA5-43AF-9C56-B6B77FDD66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266650"/>
              </p:ext>
            </p:extLst>
          </p:nvPr>
        </p:nvGraphicFramePr>
        <p:xfrm>
          <a:off x="8981099" y="2383469"/>
          <a:ext cx="1581372" cy="266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4DAA11-96C5-438A-95BF-706543F087A9}"/>
              </a:ext>
            </a:extLst>
          </p:cNvPr>
          <p:cNvSpPr/>
          <p:nvPr/>
        </p:nvSpPr>
        <p:spPr>
          <a:xfrm>
            <a:off x="7299666" y="5229272"/>
            <a:ext cx="16581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/>
              <a:t>врач-гастроэнтеролог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/>
              <a:t>врач-</a:t>
            </a:r>
            <a:r>
              <a:rPr lang="ru-RU" sz="1050" dirty="0" err="1"/>
              <a:t>колопроктолог</a:t>
            </a:r>
            <a:endParaRPr lang="ru-RU" sz="10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4354AE-9122-4085-B3D2-A1BD3D30CB15}"/>
              </a:ext>
            </a:extLst>
          </p:cNvPr>
          <p:cNvSpPr/>
          <p:nvPr/>
        </p:nvSpPr>
        <p:spPr>
          <a:xfrm>
            <a:off x="3722541" y="5094912"/>
            <a:ext cx="158137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обеспеченность современными ЛП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меры профилактики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0FAD48-9364-493B-8EA6-001DBAE624CA}"/>
              </a:ext>
            </a:extLst>
          </p:cNvPr>
          <p:cNvSpPr/>
          <p:nvPr/>
        </p:nvSpPr>
        <p:spPr>
          <a:xfrm>
            <a:off x="5533602" y="4951455"/>
            <a:ext cx="156873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врач-пульмонолог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врач-аллерголог-иммунолог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выездная служба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Covid-19</a:t>
            </a:r>
            <a:endParaRPr lang="ru-RU" sz="1100" dirty="0"/>
          </a:p>
        </p:txBody>
      </p:sp>
      <p:graphicFrame>
        <p:nvGraphicFramePr>
          <p:cNvPr id="35" name="Диаграмма 34">
            <a:extLst>
              <a:ext uri="{FF2B5EF4-FFF2-40B4-BE49-F238E27FC236}">
                <a16:creationId xmlns:a16="http://schemas.microsoft.com/office/drawing/2014/main" id="{94C17163-BC6F-4159-95CA-5B8373E6C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9782928"/>
              </p:ext>
            </p:extLst>
          </p:nvPr>
        </p:nvGraphicFramePr>
        <p:xfrm>
          <a:off x="7312307" y="2383468"/>
          <a:ext cx="1581372" cy="266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0620976-2280-4C5C-BCDA-144E44CAEF09}"/>
              </a:ext>
            </a:extLst>
          </p:cNvPr>
          <p:cNvSpPr/>
          <p:nvPr/>
        </p:nvSpPr>
        <p:spPr>
          <a:xfrm>
            <a:off x="9191000" y="5258374"/>
            <a:ext cx="165815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/>
              <a:t>врач-уролог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19477E-2A3B-4F45-BFCE-266EC107D2F9}"/>
              </a:ext>
            </a:extLst>
          </p:cNvPr>
          <p:cNvSpPr txBox="1"/>
          <p:nvPr/>
        </p:nvSpPr>
        <p:spPr>
          <a:xfrm>
            <a:off x="1404682" y="2711966"/>
            <a:ext cx="226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ГБУЗ «ГП № 175 ДЗМ»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(все филиалы)</a:t>
            </a:r>
          </a:p>
        </p:txBody>
      </p:sp>
    </p:spTree>
    <p:extLst>
      <p:ext uri="{BB962C8B-B14F-4D97-AF65-F5344CB8AC3E}">
        <p14:creationId xmlns:p14="http://schemas.microsoft.com/office/powerpoint/2010/main" val="2398209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21921" y="176411"/>
            <a:ext cx="116649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по ведению пациентов с множественными хроническими заболеваниями</a:t>
            </a:r>
          </a:p>
        </p:txBody>
      </p:sp>
      <p:pic>
        <p:nvPicPr>
          <p:cNvPr id="14342" name="Picture 2" descr="F:\Рабочий стол\5c2wzdd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665" y="719336"/>
            <a:ext cx="4419814" cy="2958983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092763"/>
              </p:ext>
            </p:extLst>
          </p:nvPr>
        </p:nvGraphicFramePr>
        <p:xfrm>
          <a:off x="389310" y="3783275"/>
          <a:ext cx="5188531" cy="268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9348">
                  <a:extLst>
                    <a:ext uri="{9D8B030D-6E8A-4147-A177-3AD203B41FA5}">
                      <a16:colId xmlns:a16="http://schemas.microsoft.com/office/drawing/2014/main" val="3173696233"/>
                    </a:ext>
                  </a:extLst>
                </a:gridCol>
                <a:gridCol w="1049348">
                  <a:extLst>
                    <a:ext uri="{9D8B030D-6E8A-4147-A177-3AD203B41FA5}">
                      <a16:colId xmlns:a16="http://schemas.microsoft.com/office/drawing/2014/main" val="2091413369"/>
                    </a:ext>
                  </a:extLst>
                </a:gridCol>
              </a:tblGrid>
              <a:tr h="335557">
                <a:tc>
                  <a:txBody>
                    <a:bodyPr/>
                    <a:lstStyle/>
                    <a:p>
                      <a:r>
                        <a:rPr lang="ru-RU" sz="1400" dirty="0"/>
                        <a:t>Количество</a:t>
                      </a:r>
                      <a:r>
                        <a:rPr lang="ru-RU" sz="1400" baseline="0" dirty="0"/>
                        <a:t> пациентов</a:t>
                      </a:r>
                      <a:endParaRPr lang="ru-RU" sz="1400" dirty="0"/>
                    </a:p>
                  </a:txBody>
                  <a:tcPr marL="91449" marR="91449"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202</a:t>
                      </a:r>
                      <a:r>
                        <a:rPr lang="ru-RU" sz="1400" dirty="0"/>
                        <a:t>3</a:t>
                      </a:r>
                    </a:p>
                  </a:txBody>
                  <a:tcPr marL="91449" marR="91449"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Врачей</a:t>
                      </a:r>
                    </a:p>
                  </a:txBody>
                  <a:tcPr marL="91449" marR="91449"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Медсестер</a:t>
                      </a:r>
                    </a:p>
                  </a:txBody>
                  <a:tcPr marL="91449" marR="91449">
                    <a:solidFill>
                      <a:srgbClr val="289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всего</a:t>
                      </a:r>
                    </a:p>
                  </a:txBody>
                  <a:tcPr marL="91449" marR="91449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5353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04399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Головное</a:t>
                      </a:r>
                      <a:r>
                        <a:rPr lang="ru-RU" sz="1400" b="0" baseline="0" dirty="0">
                          <a:solidFill>
                            <a:schemeClr val="tx1"/>
                          </a:solidFill>
                          <a:effectLst/>
                        </a:rPr>
                        <a:t> здание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49" marR="91449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1319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№1</a:t>
                      </a:r>
                    </a:p>
                  </a:txBody>
                  <a:tcPr marL="91449" marR="91449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1488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868716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филиал №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502209"/>
                  </a:ext>
                </a:extLst>
              </a:tr>
              <a:tr h="3355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филиал №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503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200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63C1E46-C6CD-45CF-8554-EC3B49B9145C}"/>
              </a:ext>
            </a:extLst>
          </p:cNvPr>
          <p:cNvSpPr txBox="1"/>
          <p:nvPr/>
        </p:nvSpPr>
        <p:spPr>
          <a:xfrm>
            <a:off x="361317" y="719336"/>
            <a:ext cx="61878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В программе участвуют пациенты, возраст которых от 71 года и </a:t>
            </a:r>
          </a:p>
          <a:p>
            <a:r>
              <a:rPr lang="ru-RU" sz="1100" b="1" dirty="0"/>
              <a:t>имеющие три и более хронических заболеваний из списка:</a:t>
            </a:r>
          </a:p>
          <a:p>
            <a:r>
              <a:rPr lang="ru-RU" sz="1100" dirty="0"/>
              <a:t>- Артериальная гипертензия (АГ). Код по МКБ-10: I10, I11 (I11.0, I11.9), I12 (I12.0, I12.9), I13 (I13.0, I13.1, I13.2, I13.9).</a:t>
            </a:r>
          </a:p>
          <a:p>
            <a:r>
              <a:rPr lang="ru-RU" sz="1100" dirty="0"/>
              <a:t>- Ишемическая болезнь сердца (ИБС). Код по МКБ-10: I20 (I20.1, I20.8., I20.9), I25 (I25.0-I25.6, I25.8, I25.9).</a:t>
            </a:r>
          </a:p>
          <a:p>
            <a:r>
              <a:rPr lang="ru-RU" sz="1100" dirty="0"/>
              <a:t>- Состояние после перенесенного острого нарушения мозгового кровообращения. Код по МКБ-10: I69.</a:t>
            </a:r>
          </a:p>
          <a:p>
            <a:r>
              <a:rPr lang="ru-RU" sz="1100" dirty="0"/>
              <a:t>- Хроническая сердечная недостаточность (ХСН). Стадия недостаточности кровообращения - 2А и более. Код по МКБ-10: I50 (I50.0. I50.1, I50.9)	.</a:t>
            </a:r>
          </a:p>
          <a:p>
            <a:r>
              <a:rPr lang="ru-RU" sz="1100" dirty="0"/>
              <a:t>- Сахарный диабет (СД). Код по МКБ-10: </a:t>
            </a:r>
            <a:r>
              <a:rPr lang="ru-RU" sz="1100" dirty="0" err="1"/>
              <a:t>El</a:t>
            </a:r>
            <a:r>
              <a:rPr lang="ru-RU" sz="1100" dirty="0"/>
              <a:t> 1 (</a:t>
            </a:r>
            <a:r>
              <a:rPr lang="ru-RU" sz="1100" dirty="0" err="1"/>
              <a:t>El</a:t>
            </a:r>
            <a:r>
              <a:rPr lang="ru-RU" sz="1100" dirty="0"/>
              <a:t> 1.0-Е11.9).</a:t>
            </a:r>
          </a:p>
          <a:p>
            <a:r>
              <a:rPr lang="ru-RU" sz="1100" dirty="0"/>
              <a:t>- Хроническая обструктивная болезнь легких (ХОБЛ). Код по МКБ-10: J44 (J44.0, J44.1, J44.8, J44.9).</a:t>
            </a:r>
          </a:p>
          <a:p>
            <a:r>
              <a:rPr lang="ru-RU" sz="1100" dirty="0"/>
              <a:t>- Бронхиальная астма (БА). Код по МКБ-10: J45 (J45.0, .145.1, J45.8, J45.9).</a:t>
            </a:r>
          </a:p>
          <a:p>
            <a:r>
              <a:rPr lang="ru-RU" sz="1100" dirty="0"/>
              <a:t>- Фибрилляция и трепетание предсердий. Код по МКБ-10:I48.</a:t>
            </a:r>
          </a:p>
          <a:p>
            <a:r>
              <a:rPr lang="ru-RU" sz="1100" dirty="0"/>
              <a:t>- Хроническая болезнь почек. Стадия &gt; СЗА при скорости клубочковой фильтрации (СКФ) &lt; 60 мл/мин. Код по МКБ-10: N 18.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B62B0A8-C084-4B50-8ABC-430F2DEE9B43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2D0B05-09AF-48B3-8346-14C87ABC12C0}"/>
              </a:ext>
            </a:extLst>
          </p:cNvPr>
          <p:cNvSpPr txBox="1"/>
          <p:nvPr/>
        </p:nvSpPr>
        <p:spPr>
          <a:xfrm>
            <a:off x="5687711" y="4782110"/>
            <a:ext cx="6443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Пациенты с множественными хроническими заболеваниями, имеющие льготные категории, были полностью обеспечены лекарственными препаратами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306F621D-9DCE-4DF5-9DA4-355512454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614705"/>
              </p:ext>
            </p:extLst>
          </p:nvPr>
        </p:nvGraphicFramePr>
        <p:xfrm>
          <a:off x="5833710" y="3857522"/>
          <a:ext cx="6187852" cy="806345"/>
        </p:xfrm>
        <a:graphic>
          <a:graphicData uri="http://schemas.openxmlformats.org/drawingml/2006/table">
            <a:tbl>
              <a:tblPr/>
              <a:tblGrid>
                <a:gridCol w="1432138">
                  <a:extLst>
                    <a:ext uri="{9D8B030D-6E8A-4147-A177-3AD203B41FA5}">
                      <a16:colId xmlns:a16="http://schemas.microsoft.com/office/drawing/2014/main" val="2114309214"/>
                    </a:ext>
                  </a:extLst>
                </a:gridCol>
                <a:gridCol w="4755714">
                  <a:extLst>
                    <a:ext uri="{9D8B030D-6E8A-4147-A177-3AD203B41FA5}">
                      <a16:colId xmlns:a16="http://schemas.microsoft.com/office/drawing/2014/main" val="4168427343"/>
                    </a:ext>
                  </a:extLst>
                </a:gridCol>
              </a:tblGrid>
              <a:tr h="3091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Данные о вакцинации от гриппа пациентов с хроническими заболеваниями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770738"/>
                  </a:ext>
                </a:extLst>
              </a:tr>
              <a:tr h="346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ГП № 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Вакцинировано хроников</a:t>
                      </a:r>
                    </a:p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082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621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4504E6F-1746-4C1A-B531-CE76A557A3A0}"/>
              </a:ext>
            </a:extLst>
          </p:cNvPr>
          <p:cNvSpPr/>
          <p:nvPr/>
        </p:nvSpPr>
        <p:spPr>
          <a:xfrm>
            <a:off x="695400" y="639495"/>
            <a:ext cx="2258235" cy="3519729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ABA1DEF1-DDA6-4873-923D-E157454C81F6}"/>
              </a:ext>
            </a:extLst>
          </p:cNvPr>
          <p:cNvSpPr/>
          <p:nvPr/>
        </p:nvSpPr>
        <p:spPr>
          <a:xfrm>
            <a:off x="2953635" y="639495"/>
            <a:ext cx="2403124" cy="3519728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E3E900F-E2B1-4D86-A9CF-EA00CFFAAF3E}"/>
              </a:ext>
            </a:extLst>
          </p:cNvPr>
          <p:cNvSpPr/>
          <p:nvPr/>
        </p:nvSpPr>
        <p:spPr>
          <a:xfrm>
            <a:off x="4462655" y="639495"/>
            <a:ext cx="885507" cy="35197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7FD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" descr="F:\Рабочий стол\6ecb08eafc25e863e26dcfbf4a73e0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231" y="3068960"/>
            <a:ext cx="654556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7328" y="300984"/>
            <a:ext cx="9696400" cy="36004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Проведение медицинской реабилитации инвалидам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2B5C075-0D82-4FF7-8596-F64BCE485B1C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88629B9D-9CBD-4FB6-9024-B93139AFEF82}"/>
              </a:ext>
            </a:extLst>
          </p:cNvPr>
          <p:cNvSpPr/>
          <p:nvPr/>
        </p:nvSpPr>
        <p:spPr>
          <a:xfrm>
            <a:off x="173586" y="4205399"/>
            <a:ext cx="5210551" cy="2282950"/>
          </a:xfrm>
          <a:prstGeom prst="rect">
            <a:avLst/>
          </a:prstGeom>
          <a:pattFill prst="dk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В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2023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году на учете состояли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18247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, инвалидов из них детей  дети 59 (в 2023 -  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21376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)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инвалидов.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Из них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16452 – 90,16 %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(в 2022 г,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16232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75,93%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)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прошли реабилитационные мероприятия: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3м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этапе (в поликлинике):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динамическое наблюдение</a:t>
            </a:r>
          </a:p>
          <a:p>
            <a:pPr marL="1143000" marR="0" lvl="2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лекарственная терапия</a:t>
            </a:r>
          </a:p>
          <a:p>
            <a:pPr marL="45720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2м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этапе (филиалы Московского научно-практического центра медицинской реабилитации, восстановительной и спортивной медицины; Центр патологии речи и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нейрореабилитации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):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ЛФК , физиотерапия, водолечение, рефлексотерапия, мануальная терапия</a:t>
            </a:r>
          </a:p>
          <a:p>
            <a:pPr marL="1085850" marR="0" lvl="2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занятия с логопедом, медицинским психологом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AFAD5874-FEBA-4FFA-BE7A-92E10FF3D3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872700"/>
              </p:ext>
            </p:extLst>
          </p:nvPr>
        </p:nvGraphicFramePr>
        <p:xfrm>
          <a:off x="5605015" y="609639"/>
          <a:ext cx="6454430" cy="2815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14307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Филиал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Инвалидов </a:t>
                      </a:r>
                      <a:r>
                        <a:rPr lang="en-US" sz="800" dirty="0">
                          <a:latin typeface="+mn-lt"/>
                        </a:rPr>
                        <a:t>I</a:t>
                      </a:r>
                      <a:r>
                        <a:rPr lang="en-US" sz="800" baseline="0" dirty="0">
                          <a:latin typeface="+mn-lt"/>
                        </a:rPr>
                        <a:t> </a:t>
                      </a:r>
                      <a:r>
                        <a:rPr lang="ru-RU" sz="800" baseline="0" dirty="0">
                          <a:latin typeface="+mn-lt"/>
                        </a:rPr>
                        <a:t>группы</a:t>
                      </a:r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Из них прошло реабилитацию, </a:t>
                      </a:r>
                      <a:r>
                        <a:rPr lang="ru-RU" sz="800" dirty="0" err="1">
                          <a:latin typeface="+mn-lt"/>
                        </a:rPr>
                        <a:t>абс</a:t>
                      </a:r>
                      <a:r>
                        <a:rPr lang="ru-RU" sz="800" dirty="0">
                          <a:latin typeface="+mn-lt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Из них прошло реабилитацию, %</a:t>
                      </a:r>
                    </a:p>
                    <a:p>
                      <a:pPr algn="ctr"/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Инвалидов </a:t>
                      </a:r>
                      <a:r>
                        <a:rPr lang="en-US" sz="800" dirty="0">
                          <a:latin typeface="+mn-lt"/>
                        </a:rPr>
                        <a:t>II</a:t>
                      </a:r>
                      <a:r>
                        <a:rPr lang="en-US" sz="800" baseline="0" dirty="0">
                          <a:latin typeface="+mn-lt"/>
                        </a:rPr>
                        <a:t> </a:t>
                      </a:r>
                      <a:r>
                        <a:rPr lang="ru-RU" sz="800" baseline="0" dirty="0">
                          <a:latin typeface="+mn-lt"/>
                        </a:rPr>
                        <a:t>группы</a:t>
                      </a:r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Из них прошло реабилитацию, </a:t>
                      </a:r>
                      <a:r>
                        <a:rPr lang="ru-RU" sz="800" dirty="0" err="1">
                          <a:latin typeface="+mn-lt"/>
                        </a:rPr>
                        <a:t>абс</a:t>
                      </a:r>
                      <a:r>
                        <a:rPr lang="ru-RU" sz="800" dirty="0">
                          <a:latin typeface="+mn-lt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Из них прошло реабилитацию,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Инвалидов </a:t>
                      </a:r>
                      <a:r>
                        <a:rPr lang="en-US" sz="800" dirty="0">
                          <a:latin typeface="+mn-lt"/>
                        </a:rPr>
                        <a:t>III</a:t>
                      </a:r>
                      <a:r>
                        <a:rPr lang="en-US" sz="800" baseline="0" dirty="0">
                          <a:latin typeface="+mn-lt"/>
                        </a:rPr>
                        <a:t> </a:t>
                      </a:r>
                      <a:r>
                        <a:rPr lang="ru-RU" sz="800" baseline="0" dirty="0">
                          <a:latin typeface="+mn-lt"/>
                        </a:rPr>
                        <a:t>группы</a:t>
                      </a:r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Из них прошло реабилитацию, </a:t>
                      </a:r>
                      <a:r>
                        <a:rPr lang="ru-RU" sz="800" dirty="0" err="1">
                          <a:latin typeface="+mn-lt"/>
                        </a:rPr>
                        <a:t>абс</a:t>
                      </a:r>
                      <a:r>
                        <a:rPr lang="ru-RU" sz="800" dirty="0">
                          <a:latin typeface="+mn-lt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Из них прошло реабилитацию,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Головное</a:t>
                      </a:r>
                      <a:r>
                        <a:rPr lang="ru-RU" sz="900" b="1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здание</a:t>
                      </a: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301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241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80,06%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902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698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77,38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1943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1535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79,00%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№1</a:t>
                      </a:r>
                      <a:endParaRPr lang="ru-RU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660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511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77,42%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1699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1375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80,92%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3071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2362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76,91%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420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321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76,40%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815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603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73,98%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2261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1612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71,29%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№3</a:t>
                      </a:r>
                      <a:endParaRPr lang="ru-RU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440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324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76,01%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994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734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73,84%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2427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1872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77,13%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9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№4</a:t>
                      </a:r>
                      <a:endParaRPr lang="ru-RU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46,60%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288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125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43,40%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938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568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60,55%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25882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№5</a:t>
                      </a:r>
                      <a:endParaRPr lang="ru-RU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59,18%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175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127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72,57%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740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575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77,70%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1994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1490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74,72%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4873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3662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74,04%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11380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8524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75,43%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2B1142D9-9D94-4DE8-8176-91578EABC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817606"/>
              </p:ext>
            </p:extLst>
          </p:nvPr>
        </p:nvGraphicFramePr>
        <p:xfrm>
          <a:off x="5605015" y="3476230"/>
          <a:ext cx="3624752" cy="3086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495">
                  <a:extLst>
                    <a:ext uri="{9D8B030D-6E8A-4147-A177-3AD203B41FA5}">
                      <a16:colId xmlns:a16="http://schemas.microsoft.com/office/drawing/2014/main" val="2863266574"/>
                    </a:ext>
                  </a:extLst>
                </a:gridCol>
              </a:tblGrid>
              <a:tr h="252344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43" marR="91443" marT="45741" marB="45741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Впервые признаны инвалидами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733349"/>
                  </a:ext>
                </a:extLst>
              </a:tr>
              <a:tr h="428191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Признаны трудоспособными (группа не определена)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555555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Повторно направлены на МСЭ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294105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/>
                        <a:t>Выдано санаторно-курортных справок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5609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4932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Выдано санаторно-курортных карт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4145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3625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Прошли лечение в санатории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630"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/>
                        <a:t>Прошли реабилитационные мероприятия в рамках ИПРА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5703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685377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из них детей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29867"/>
                  </a:ext>
                </a:extLst>
              </a:tr>
            </a:tbl>
          </a:graphicData>
        </a:graphic>
      </p:graphicFrame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24559965-E562-49E7-9029-FE1DBEFA7B16}"/>
              </a:ext>
            </a:extLst>
          </p:cNvPr>
          <p:cNvGraphicFramePr/>
          <p:nvPr/>
        </p:nvGraphicFramePr>
        <p:xfrm>
          <a:off x="137611" y="961008"/>
          <a:ext cx="5210551" cy="3198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6" name="Соединитель: уступ 2">
            <a:extLst>
              <a:ext uri="{FF2B5EF4-FFF2-40B4-BE49-F238E27FC236}">
                <a16:creationId xmlns:a16="http://schemas.microsoft.com/office/drawing/2014/main" id="{E686532B-172A-4E6C-8B75-D54F30D9657F}"/>
              </a:ext>
            </a:extLst>
          </p:cNvPr>
          <p:cNvCxnSpPr>
            <a:cxnSpLocks/>
          </p:cNvCxnSpPr>
          <p:nvPr/>
        </p:nvCxnSpPr>
        <p:spPr>
          <a:xfrm flipV="1">
            <a:off x="5348162" y="2143708"/>
            <a:ext cx="312519" cy="356425"/>
          </a:xfrm>
          <a:prstGeom prst="bentConnector3">
            <a:avLst>
              <a:gd name="adj1" fmla="val 50000"/>
            </a:avLst>
          </a:prstGeom>
          <a:ln w="76200">
            <a:solidFill>
              <a:srgbClr val="D6DCE5"/>
            </a:solidFill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487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BED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9BED8"/>
      </a:accent5>
      <a:accent6>
        <a:srgbClr val="70AD47"/>
      </a:accent6>
      <a:hlink>
        <a:srgbClr val="49BED8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33455</TotalTime>
  <Words>2504</Words>
  <Application>Microsoft Office PowerPoint</Application>
  <PresentationFormat>Широкоэкранный</PresentationFormat>
  <Paragraphs>915</Paragraphs>
  <Slides>23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 Light</vt:lpstr>
      <vt:lpstr>Times New Roman</vt:lpstr>
      <vt:lpstr>Verdana</vt:lpstr>
      <vt:lpstr>Roboto</vt:lpstr>
      <vt:lpstr>Calibri</vt:lpstr>
      <vt:lpstr>Тема Office</vt:lpstr>
      <vt:lpstr>Годовой отчет за 2023 год Главный врач  ГБУЗ «ГП №175 ДЗМ» Дорошева Жанна Владимировна  </vt:lpstr>
      <vt:lpstr>Основные показатели</vt:lpstr>
      <vt:lpstr>Кадровый состав на конец 2023 года</vt:lpstr>
      <vt:lpstr>Новый московский стандарт поликлиники</vt:lpstr>
      <vt:lpstr>Презентация PowerPoint</vt:lpstr>
      <vt:lpstr>Показатели работы выездной службы</vt:lpstr>
      <vt:lpstr>Показатели заболеваемости. 2022 и 2023 год.</vt:lpstr>
      <vt:lpstr>Презентация PowerPoint</vt:lpstr>
      <vt:lpstr>Основные показатели. Проведение медицинской реабилитации инвалидам</vt:lpstr>
      <vt:lpstr>Презентация PowerPoint</vt:lpstr>
      <vt:lpstr>Основные показатели. Инвалиды и участники ВОВ по ГБУЗ «ГП № 175 ДЗМ» </vt:lpstr>
      <vt:lpstr>Презентация PowerPoint</vt:lpstr>
      <vt:lpstr>Презентация PowerPoint</vt:lpstr>
      <vt:lpstr>Проект «Персональный помощник»</vt:lpstr>
      <vt:lpstr>Презентация PowerPoint</vt:lpstr>
      <vt:lpstr>Презентация PowerPoint</vt:lpstr>
      <vt:lpstr>Информация про средней заработной плате в ГБУЗ «ГП № 175 ДЗМ» в 2023 году</vt:lpstr>
      <vt:lpstr>Оборудование поликлиники</vt:lpstr>
      <vt:lpstr>Презентация PowerPoint</vt:lpstr>
      <vt:lpstr>Капитальный ремонт Филиала № 1 и Головного здания ГП № 175</vt:lpstr>
      <vt:lpstr>Капитальный ремонт</vt:lpstr>
      <vt:lpstr>Капитальный ремонт</vt:lpstr>
      <vt:lpstr> Государственное бюджетное учреждение здравоохранения «Городская поликлиника № 175 Департамента здравоохранения города Москвы»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</dc:title>
  <dc:creator>nemuri</dc:creator>
  <cp:lastModifiedBy>luzh-2</cp:lastModifiedBy>
  <cp:revision>1124</cp:revision>
  <cp:lastPrinted>2021-02-09T09:39:18Z</cp:lastPrinted>
  <dcterms:created xsi:type="dcterms:W3CDTF">2019-02-11T07:19:05Z</dcterms:created>
  <dcterms:modified xsi:type="dcterms:W3CDTF">2024-03-12T05:47:58Z</dcterms:modified>
</cp:coreProperties>
</file>